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41"/>
  </p:notesMasterIdLst>
  <p:sldIdLst>
    <p:sldId id="259" r:id="rId2"/>
    <p:sldId id="260" r:id="rId3"/>
    <p:sldId id="289" r:id="rId4"/>
    <p:sldId id="320" r:id="rId5"/>
    <p:sldId id="305" r:id="rId6"/>
    <p:sldId id="291" r:id="rId7"/>
    <p:sldId id="303" r:id="rId8"/>
    <p:sldId id="301" r:id="rId9"/>
    <p:sldId id="295" r:id="rId10"/>
    <p:sldId id="294" r:id="rId11"/>
    <p:sldId id="293" r:id="rId12"/>
    <p:sldId id="296" r:id="rId13"/>
    <p:sldId id="304" r:id="rId14"/>
    <p:sldId id="297" r:id="rId15"/>
    <p:sldId id="302" r:id="rId16"/>
    <p:sldId id="262" r:id="rId17"/>
    <p:sldId id="321" r:id="rId18"/>
    <p:sldId id="298" r:id="rId19"/>
    <p:sldId id="307" r:id="rId20"/>
    <p:sldId id="325" r:id="rId21"/>
    <p:sldId id="322" r:id="rId22"/>
    <p:sldId id="326" r:id="rId23"/>
    <p:sldId id="323" r:id="rId24"/>
    <p:sldId id="328" r:id="rId25"/>
    <p:sldId id="329" r:id="rId26"/>
    <p:sldId id="306" r:id="rId27"/>
    <p:sldId id="330" r:id="rId28"/>
    <p:sldId id="327" r:id="rId29"/>
    <p:sldId id="285" r:id="rId30"/>
    <p:sldId id="310" r:id="rId31"/>
    <p:sldId id="311" r:id="rId32"/>
    <p:sldId id="315" r:id="rId33"/>
    <p:sldId id="314" r:id="rId34"/>
    <p:sldId id="316" r:id="rId35"/>
    <p:sldId id="312" r:id="rId36"/>
    <p:sldId id="313" r:id="rId37"/>
    <p:sldId id="318" r:id="rId38"/>
    <p:sldId id="319" r:id="rId39"/>
    <p:sldId id="317" r:id="rId40"/>
  </p:sldIdLst>
  <p:sldSz cx="9144000" cy="5143500" type="screen16x9"/>
  <p:notesSz cx="6858000" cy="9144000"/>
  <p:embeddedFontLst>
    <p:embeddedFont>
      <p:font typeface="Montserrat Light" panose="020B0600000101010101" charset="-127"/>
      <p:regular r:id="rId42"/>
      <p:bold r:id="rId43"/>
      <p:italic r:id="rId44"/>
      <p:boldItalic r:id="rId45"/>
    </p:embeddedFont>
    <p:embeddedFont>
      <p:font typeface="Arvo" panose="020B0600000101010101" charset="0"/>
      <p:regular r:id="rId46"/>
      <p:bold r:id="rId47"/>
      <p:italic r:id="rId48"/>
      <p:boldItalic r:id="rId49"/>
    </p:embeddedFont>
    <p:embeddedFont>
      <p:font typeface="Roboto" panose="020B0600000101010101" charset="-127"/>
      <p:regular r:id="rId50"/>
      <p:bold r:id="rId51"/>
      <p:italic r:id="rId52"/>
      <p:boldItalic r:id="rId53"/>
    </p:embeddedFont>
    <p:embeddedFont>
      <p:font typeface="Montserrat ExtraBold" panose="020B0600000101010101" charset="0"/>
      <p:bold r:id="rId54"/>
      <p:boldItalic r:id="rId55"/>
    </p:embeddedFont>
    <p:embeddedFont>
      <p:font typeface="Montserrat" panose="020B0600000101010101" charset="-127"/>
      <p:regular r:id="rId56"/>
      <p:bold r:id="rId57"/>
      <p:italic r:id="rId58"/>
      <p:boldItalic r:id="rId59"/>
    </p:embeddedFont>
    <p:embeddedFont>
      <p:font typeface="Spectral Light" panose="020B0600000101010101" charset="0"/>
      <p:regular r:id="rId60"/>
      <p:bold r:id="rId61"/>
      <p:italic r:id="rId62"/>
      <p:boldItalic r:id="rId63"/>
    </p:embeddedFont>
    <p:embeddedFont>
      <p:font typeface="Spectral ExtraBold" panose="020B0600000101010101" charset="0"/>
      <p:bold r:id="rId64"/>
      <p:boldItalic r:id="rId65"/>
    </p:embeddedFont>
    <p:embeddedFont>
      <p:font typeface="Arial Unicode MS" panose="020B0600000101010101" charset="-127"/>
      <p:regular r:id="rId66"/>
    </p:embeddedFont>
    <p:embeddedFont>
      <p:font typeface="맑은 고딕" panose="020B0503020000020004" pitchFamily="50" charset="-127"/>
      <p:regular r:id="rId67"/>
      <p:bold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7">
          <p15:clr>
            <a:srgbClr val="A4A3A4"/>
          </p15:clr>
        </p15:guide>
        <p15:guide id="2" pos="5558">
          <p15:clr>
            <a:srgbClr val="A4A3A4"/>
          </p15:clr>
        </p15:guide>
        <p15:guide id="3" pos="1304">
          <p15:clr>
            <a:srgbClr val="A4A3A4"/>
          </p15:clr>
        </p15:guide>
        <p15:guide id="4" orient="horz" pos="1620">
          <p15:clr>
            <a:srgbClr val="A4A3A4"/>
          </p15:clr>
        </p15:guide>
        <p15:guide id="5" orient="horz" pos="2623">
          <p15:clr>
            <a:srgbClr val="A4A3A4"/>
          </p15:clr>
        </p15:guide>
        <p15:guide id="6" pos="4320">
          <p15:clr>
            <a:srgbClr val="A4A3A4"/>
          </p15:clr>
        </p15:guide>
        <p15:guide id="7" pos="3118">
          <p15:clr>
            <a:srgbClr val="A4A3A4"/>
          </p15:clr>
        </p15:guide>
        <p15:guide id="8" pos="2976">
          <p15:clr>
            <a:srgbClr val="A4A3A4"/>
          </p15:clr>
        </p15:guide>
        <p15:guide id="9" orient="horz" pos="590">
          <p15:clr>
            <a:srgbClr val="A4A3A4"/>
          </p15:clr>
        </p15:guide>
        <p15:guide id="10" pos="2268">
          <p15:clr>
            <a:srgbClr val="A4A3A4"/>
          </p15:clr>
        </p15:guide>
        <p15:guide id="11" pos="3902">
          <p15:clr>
            <a:srgbClr val="A4A3A4"/>
          </p15:clr>
        </p15:guide>
        <p15:guide id="12" orient="horz" pos="10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464"/>
    <a:srgbClr val="373334"/>
    <a:srgbClr val="4888DE"/>
    <a:srgbClr val="90CCFA"/>
    <a:srgbClr val="0051E2"/>
    <a:srgbClr val="0056F2"/>
    <a:srgbClr val="0043C1"/>
    <a:srgbClr val="90CCC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48BA6A-3095-426A-B975-EE17E0731642}">
  <a:tblStyle styleId="{1348BA6A-3095-426A-B975-EE17E07316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79700" autoAdjust="0"/>
  </p:normalViewPr>
  <p:slideViewPr>
    <p:cSldViewPr snapToGrid="0">
      <p:cViewPr varScale="1">
        <p:scale>
          <a:sx n="152" d="100"/>
          <a:sy n="152" d="100"/>
        </p:scale>
        <p:origin x="252" y="162"/>
      </p:cViewPr>
      <p:guideLst>
        <p:guide orient="horz" pos="337"/>
        <p:guide pos="5558"/>
        <p:guide pos="1304"/>
        <p:guide orient="horz" pos="1620"/>
        <p:guide orient="horz" pos="2623"/>
        <p:guide pos="4320"/>
        <p:guide pos="3118"/>
        <p:guide pos="2976"/>
        <p:guide orient="horz" pos="590"/>
        <p:guide pos="2268"/>
        <p:guide pos="3902"/>
        <p:guide orient="horz" pos="1058"/>
      </p:guideLst>
    </p:cSldViewPr>
  </p:slideViewPr>
  <p:outlineViewPr>
    <p:cViewPr>
      <p:scale>
        <a:sx n="33" d="100"/>
        <a:sy n="33" d="100"/>
      </p:scale>
      <p:origin x="0" y="-56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92"/>
    </p:cViewPr>
  </p:sorter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font" Target="fonts/font27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9.fntdata"/><Relationship Id="rId5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31185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KoPub바탕체_Pro Light" panose="02020603020101020101" pitchFamily="18" charset="-127"/>
        <a:ea typeface="KoPub바탕체_Pro Light" panose="02020603020101020101" pitchFamily="18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523b52df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523b52df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6314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2584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9268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DAO(Data Access Object)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는 데이터베이스의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data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접근하기 위한 객체입니다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 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DataBase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접근 하기 위한 </a:t>
            </a: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로직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&amp;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비지니스 </a:t>
            </a: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로직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을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분리하기 위해 사용합니다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DTO(Data Transfer Object)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는 계층 간 데이터 교환을 하기 위해 사용하는 객체로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DTO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는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로직을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가지지 않는 순수한 데이터 객체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(getter &amp; setter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만 가진 클래스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유저가 입력한 데이터를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DB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넣는 과정을 보겠습니다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 lvl="1"/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유저가 자신의 브라우저에서 데이터를 입력하여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form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에 있는 데이터를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DTO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에 넣어서 전송합니다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.</a:t>
            </a:r>
          </a:p>
          <a:p>
            <a:pPr lvl="1"/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해당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DTO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를 받은 서버가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DAO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를 이용하여 데이터베이스로 데이터를 집어넣습니다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.</a:t>
            </a:r>
          </a:p>
          <a:p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VO(Value Object)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값 오브젝트로써 값을 위해 쓰입니다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 read-Only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특징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사용하는 도중에 변경 불가능하며 오직 읽기만 가능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가집니다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DTO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유사하지만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DTO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setter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가지고 있어 값이 변할 수 있습니다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2838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8611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6088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8693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9326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0476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7726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298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3022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3498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342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22994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3405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7461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3393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de7457949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de7457949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125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21640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Web Server 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웹 서버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: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HTTP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요청을 받아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Static contents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제공하는 서버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프로그램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	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기능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1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: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정적인 컨텐츠 제공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: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WAS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거치지 않고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바로 요청한 컨텐츠를 제공할 수 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	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기능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2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: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동적인 컨텐츠 제공을 위한 요청 전달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: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요청을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WAS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보내고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WAS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가 처리한 결과를 클라이언트에게 전달한다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WAS (Web Application Server) 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웹 어플리케이션 서버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: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다양한 서버 내 알고리즘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비즈니스 </a:t>
            </a: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로직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DB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조회 등 클라이언트 요청에 따라 동적인 컨텐츠를 제공하는 서버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프로그램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Web Server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</a:t>
            </a:r>
            <a:r>
              <a:rPr lang="ko-KR" altLang="en-US" sz="1100" b="1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분리하여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사용하는 이유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>
              <a:buFont typeface="+mj-lt"/>
              <a:buAutoNum type="arabicPeriod"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기능을 분리하여 서버 부하를 방지한다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>
              <a:buFont typeface="+mj-lt"/>
              <a:buAutoNum type="arabicPeriod"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물리적으로 분리하여 보안을 강화시킨다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여러 대의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WAS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연결해 로드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밸런싱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용도로 사용할 수 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여러 언어의 웹 어플리케이션 서비스가 가능하다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.(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Java,python,PHP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...)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89095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servlet context :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servlet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대한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context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설정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작성하며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그림에도 나와있듯이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 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Controllers, 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HandlerMapping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ViewResolver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같은 웹과 연관되어 있는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들을 정의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하게 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 latinLnBrk="1"/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root context :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일반적으로 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데이터 저장소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(Repositories)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및 비즈니스 서비스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(Services)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같은 여러 요청에 대해서 공유해야 하는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들을 정의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하게 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 marL="457200" indent="-298450" latinLnBrk="1">
              <a:buFont typeface="Wingdings" panose="05000000000000000000" pitchFamily="2" charset="2"/>
              <a:buChar char="ü"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servlet context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root context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등록된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들에 대한 참조가 가능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하지만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 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root context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servlet context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등록된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들에 대한 참조는 불가능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하다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 marL="158750" indent="0" latinLnBrk="1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latinLnBrk="1"/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단순히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component-scan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의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base-package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통한 패키지 스캔 방식으로 각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들을 생성해줄 경우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root context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servlet context 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양쪽 모두에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Controller, Service, Repository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등의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이 생성되어 불필요한 중복을 발생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시킨다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따라서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component-scan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의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include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exclude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활용하여 적절한 스캔 범위를 지정해 줄 필요가 있다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 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이와 같은 방식은 </a:t>
            </a:r>
            <a:r>
              <a:rPr lang="en-US" altLang="ko-KR" dirty="0" err="1" smtClean="0"/>
              <a:t>DispatcherServlet</a:t>
            </a:r>
            <a:r>
              <a:rPr lang="ko-KR" altLang="en-US" dirty="0" smtClean="0"/>
              <a:t>의 계층 구조를 만족하기 위한 설정이며 </a:t>
            </a:r>
            <a:r>
              <a:rPr lang="en-US" altLang="ko-KR" dirty="0" err="1" smtClean="0"/>
              <a:t>DispatcherServlet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개만 사용하는 경우가 대다수이기 때문에 분리할 필요가 없다고는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그러나 </a:t>
            </a:r>
            <a:r>
              <a:rPr lang="en-US" altLang="ko-KR" dirty="0" smtClean="0"/>
              <a:t>Spring </a:t>
            </a:r>
            <a:r>
              <a:rPr lang="ko-KR" altLang="en-US" dirty="0" smtClean="0"/>
              <a:t>공식문서에서 설명하고 있는 </a:t>
            </a:r>
            <a:r>
              <a:rPr lang="en-US" altLang="ko-KR" dirty="0" err="1" smtClean="0"/>
              <a:t>DispatcherServlet</a:t>
            </a:r>
            <a:r>
              <a:rPr lang="ko-KR" altLang="en-US" dirty="0" smtClean="0"/>
              <a:t>의 계층 구조가 가지는 특징을 만족시키기 위해서는 </a:t>
            </a:r>
            <a:r>
              <a:rPr lang="en-US" altLang="ko-KR" dirty="0" smtClean="0"/>
              <a:t>component-scan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이용하여 분리해주는 것이 좋아 보인다</a:t>
            </a:r>
            <a:r>
              <a:rPr lang="en-US" altLang="ko-KR" dirty="0" smtClean="0"/>
              <a:t>.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latinLnBrk="1"/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servletContext.xml : 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servlet context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설정 파일로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component-scan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이용해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Controller beans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생성한다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lvl="1" latinLnBrk="1"/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여기에는 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mvc:annotation-driven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도 함께 설정되어 있는데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,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이는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@Controller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들에게 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HandlerMapping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과 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HandlerAdapter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를 위해 설정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하는 것이다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.</a:t>
            </a:r>
          </a:p>
          <a:p>
            <a:pPr lvl="1" latinLnBrk="1"/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회사에서는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component-scan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을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aspectj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타입으로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을 생성하기 때문에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Controller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들이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@Component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로서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이 생성된다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따라서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, Controller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에는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@Controller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어노테이션을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 별도로 붙여주어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HandlerMapping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과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HandlerAdapter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가 정상 동작할 수 있도록 해준다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.</a:t>
            </a:r>
          </a:p>
          <a:p>
            <a:pPr latinLnBrk="1"/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appicationContext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 : 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root context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설정 파일로 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component-scan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이용해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Service beans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생성한다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latinLnBrk="1"/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applicationContext-mybatis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: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mybatis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의 설정 파일로 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MapperScannerConfigurer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클래스의 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basepackage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@Repository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해당하는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DAO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클래스들을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으로 생성한다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01551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:</a:t>
            </a:r>
            <a:r>
              <a:rPr lang="en-US" altLang="ko-KR" sz="1100" b="1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자바 웹 서버로 웹 페이지를 제공할 때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동적인 데이터를 제공하는 것을 도와주는 친구로써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웹서버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내부에서 동작하는 작은 자바 프로그램이며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웹클라이언트에게 요청을 받고 그에 응답을 해준다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주로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HTTP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통한다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 marL="457200" indent="-298450">
              <a:buFont typeface="Wingdings" panose="05000000000000000000" pitchFamily="2" charset="2"/>
              <a:buChar char="ü"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각 요청에 대해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프로세스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1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개가 있고 그 내부에 스레드들이 생성되어 처리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서블릿은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싱글톤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: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객체가 만들어졌다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사라졌다를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반복하지 않고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한 객체를 만들어놓고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컨테이너에서 계속 끌어다 쓰는 방식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서블릿은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lazy loading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기법이 적용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: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서블릿이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일단 만들어지는 것이 아니라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한 클라이언트라도 해당 경로에 접근하면 그 때서야 그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만들어진다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스프링에서는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DispatcherServlet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의해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Servlet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이 작동되어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POJO(Plain Old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Java Object)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형식의 클래식한 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Java 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클래스로 사용 가능하다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15025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If(JSP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페이지가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컴파일된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적이 없거나 또는 컴파일 후 페이지가 수정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될시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웹 컨테이너는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JSP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상응하는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서블릿이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존재하지 않을 경우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JSP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페이지를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자바소스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파일로 변환한다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JSP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페이지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(.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jsp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프로그램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(.java)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으로 변환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프로그램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(.java)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컴파일하여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(.class)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생성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JSP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페이지에 상응하는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서블릿이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존재하면 변환과 컴파일을 하지 않음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(.class)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실행하여 클라이언트 요청을 처리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JSTL(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태그라이브러리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의해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if, for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등 구현가능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표현언어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(EL) ${Name}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로 객체들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, Bean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에 쉽게 접근하여 값을 받을 수 있다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90360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25502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DI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란 의존성 주입으로 가령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객체의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기본생성자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sym typeface="Arial"/>
              </a:rPr>
              <a:t>실행문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에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B,C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객체를 생성할 경우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는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객체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종속되어 객체간의 결합도가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커지게된다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반면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setter()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메서드나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생성자에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매개변수로 들어가는 경우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객체와의 결합력이 약해지므로 유지보수를 편하게 할 수 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스프링에서는 개발자가 만든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Class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들을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객체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(@Component)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로 생성하고 관리하여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들을 찾아 설정에 따라 주입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(@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Autowired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시켜주는 방법을 따른다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들은 </a:t>
            </a:r>
            <a:r>
              <a:rPr lang="ko-KR" altLang="en-US" sz="1100" b="1" i="0" u="sng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싱글톤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 패턴</a:t>
            </a:r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(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객체 하나만 생성</a:t>
            </a:r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의 특징을 가진다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 --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반대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&gt;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프로토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타입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객체를 여러 개 계속 생성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웹서버가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실행될 때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객체를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생성하며 객체가 생성되는 곳을 스프링에서는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IOC Container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라고 부른다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제어의 흐름을 사용자가 컨트롤 하는 것이 아니라 스프링에게 맡겨 작업을 처리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ko-KR" altLang="en-US" b="0" dirty="0" smtClean="0"/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96468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100" b="1" dirty="0" smtClean="0">
                <a:effectLst/>
              </a:rPr>
              <a:t>스프링 </a:t>
            </a:r>
            <a:r>
              <a:rPr lang="en-US" altLang="ko-KR" sz="1100" b="1" dirty="0" smtClean="0">
                <a:effectLst/>
              </a:rPr>
              <a:t>AOP </a:t>
            </a:r>
            <a:r>
              <a:rPr lang="ko-KR" altLang="en-US" sz="1100" b="1" dirty="0" smtClean="0">
                <a:effectLst/>
              </a:rPr>
              <a:t>특징</a:t>
            </a:r>
            <a:endParaRPr lang="ko-KR" altLang="en-US" dirty="0" smtClean="0"/>
          </a:p>
          <a:p>
            <a:pPr marL="158750" indent="0">
              <a:buNone/>
            </a:pPr>
            <a:r>
              <a:rPr lang="ko-KR" altLang="en-US" sz="1100" b="0" i="0" u="sng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프록시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 패턴 기반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AOP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구현체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프록시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객체를 쓰는 이유는 접근 제어 및 부가기능을 추가하기 위해서임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스프링 </a:t>
            </a:r>
            <a:r>
              <a:rPr lang="en-US" altLang="ko-KR" sz="1100" b="0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에만 </a:t>
            </a:r>
            <a:r>
              <a:rPr lang="en-US" altLang="ko-KR" sz="1100" b="0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AOP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를 적용 가능</a:t>
            </a:r>
            <a:endParaRPr lang="en-US" altLang="ko-KR" sz="1100" b="0" i="0" u="sng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@Aspect :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위에서 설명한 흩어진 관심사를 모듈화 한 것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주로 부가기능을 모듈화함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@Target : Aspect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적용하는 곳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클래스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메서드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@Advice :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실질적으로 어떤 일을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해야할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지에 대한 것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실질적인 부가기능을 담은 구현체</a:t>
            </a:r>
            <a:r>
              <a:rPr lang="en-US" altLang="ko-KR" dirty="0" smtClean="0"/>
              <a:t> </a:t>
            </a:r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@Before 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이전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 :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어드바이스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메소드가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호출되기 전에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어드바이스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기능을 수행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@After 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이후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 :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메소드의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결과에 관계없이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즉 성공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예외 관계없이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메소드가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완료 되면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어드바이스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기능을 수행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AfterReturning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정상적 반환 이후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메소드가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성공적으로 결과값을 반환 후에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어드바이스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기능을 수행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AfterThrowing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예외 발생 이후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 :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메소드가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수행 중 예외를 던지게 되면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어드바이스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기능을 수행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@Around (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메소드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실행 전후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 :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어드바이스가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메소드를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감싸서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메소드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호출전과 후에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어드바이스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기능을 수행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457200" indent="-298450"/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AOP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Interceptor,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Filter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의 차이점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Interceptor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Filter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Servlet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단위에서 실행된다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반면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AOP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는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메소드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앞에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Proxy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패턴의 형태로 실행된다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01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기존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Context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xml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로 설정해 주던 것들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생성 등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스프링 </a:t>
            </a: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어노테이션을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이용하여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xml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이 아닌 자바코드로 간편하게 관리하게 함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ComponentScan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     @Component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@Service, @Repository, @Controller, @Configuration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이 붙은 클래스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들을 찾아서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Context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등록을 해주는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Annotation</a:t>
            </a: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     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자동으로 등록되는 </a:t>
            </a:r>
            <a:r>
              <a:rPr lang="en-US" altLang="ko-KR" sz="1100" b="0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의 이름은 클래스의 </a:t>
            </a:r>
            <a:r>
              <a:rPr lang="ko-KR" altLang="en-US" sz="1100" b="0" i="0" u="sng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첫문자가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 소문자로 바뀐 이름이 자동적용</a:t>
            </a:r>
            <a:endParaRPr lang="en-US" altLang="ko-KR" sz="1100" b="0" i="0" u="sng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@Component</a:t>
            </a:r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     @Component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은 개발자가 직접 작성한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Class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으로 등록하기 위한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Annotation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Autowired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     속성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(field), setter method, constructor(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생성자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에서 사용하며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Type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따라 알아서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주입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(DI)</a:t>
            </a:r>
          </a:p>
          <a:p>
            <a:pPr marL="158750" indent="0">
              <a:buNone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     </a:t>
            </a:r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Field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에 사용하는 경우 기본</a:t>
            </a:r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(Default)</a:t>
            </a:r>
            <a:r>
              <a:rPr lang="ko-KR" altLang="en-US" sz="1100" b="1" i="0" u="sng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생성자</a:t>
            </a:r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(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권장</a:t>
            </a:r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를 명시하거나 </a:t>
            </a:r>
            <a:r>
              <a:rPr lang="ko-KR" altLang="en-US" sz="1100" b="1" i="0" u="sng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생성자들이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 아무것도 </a:t>
            </a:r>
            <a:r>
              <a:rPr lang="ko-KR" altLang="en-US" sz="1100" b="1" i="0" u="sng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없어야함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     </a:t>
            </a:r>
            <a:r>
              <a:rPr lang="en-US" altLang="ko-KR" sz="1100" b="0" i="1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Name</a:t>
            </a:r>
            <a:r>
              <a:rPr lang="ko-KR" altLang="en-US" sz="1100" b="0" i="1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으로 강제하는 방법</a:t>
            </a:r>
            <a:r>
              <a:rPr lang="en-US" altLang="ko-KR" sz="1100" b="0" i="1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: @Qualifier</a:t>
            </a:r>
            <a:r>
              <a:rPr lang="ko-KR" altLang="en-US" sz="1100" b="0" i="1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같이 명시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@Controller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API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view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동시에 사용하는 경우에 사용한다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API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서비스로 사용하는 경우는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ResponseBody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사용하여 객체를 반환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view(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화면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 return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이 주목적이다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RestController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view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가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필요없는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API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만 지원하는 서비스에서 사용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data(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json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xml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등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 return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이 주목적이다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 marL="158750" indent="0">
              <a:buNone/>
            </a:pP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    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RestController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= @Controller + @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ResponseBody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@Service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</a:b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비즈니스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로직을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수행하는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Class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라는 것을 나타내는 용도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@Repository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</a:b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DataBase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접근하는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method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가지고 있는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Class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에서 쓰인다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RequestMapping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    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요청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URL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어떤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method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가 처리할지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mapping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해주는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Annotation</a:t>
            </a: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ModelAttribute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    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view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에서 전달해주는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parameter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Class(VO/DTO)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의 멤버 변수로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binding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해주는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Annotation</a:t>
            </a: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RequestBody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    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요청이 온 데이터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(JSON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이나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XML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형식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바로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Class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model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매핑하기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위한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Annotation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RequestParam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request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parameter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에서 가져오는 것이다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 method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의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파라미터에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사용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?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moviename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=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thepurge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같은 쿼리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파라미터를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파싱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ResponseBody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    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HttpMessageConverter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이용하여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JSON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혹은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xml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로 요청에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응답할수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있게 해주는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Annotation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@Transactional</a:t>
            </a:r>
          </a:p>
          <a:p>
            <a:pPr marL="158750" indent="0">
              <a:buNone/>
            </a:pPr>
            <a:r>
              <a:rPr lang="en-US" altLang="ko-KR" sz="1100" b="1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    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method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내부에서 일어나는 데이터베이스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로직이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 전부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성공하게되거나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데이터베이스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접근중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하나라도 실패하면 다시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롤백할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수 있게 해주는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Annotation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endParaRPr lang="en-US" altLang="ko-KR" sz="1100" b="0" i="0" u="sng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52302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93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911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667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6366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463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de7457949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de7457949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4155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774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/ Content 1" userDrawn="1">
  <p:cSld name="BLANK_1_1_1_1_1">
    <p:bg>
      <p:bgRef idx="1001">
        <a:schemeClr val="bg1"/>
      </p:bgRef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1" name="Google Shape;141;p23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BBED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&amp; subtitle slide" userDrawn="1">
  <p:cSld name="SECTION_HEADER">
    <p:bg>
      <p:bgRef idx="1001">
        <a:schemeClr val="bg1"/>
      </p:bgRef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477425" y="209507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&amp; subtitle slide 1 1" userDrawn="1">
  <p:cSld name="SECTION_HEADER_1_1">
    <p:bg>
      <p:bgRef idx="1001">
        <a:schemeClr val="bg1"/>
      </p:bgRef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 flipH="1">
            <a:off x="3821950" y="142332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>
            <a:endParaRPr dirty="0"/>
          </a:p>
        </p:txBody>
      </p:sp>
      <p:sp>
        <p:nvSpPr>
          <p:cNvPr id="27" name="Google Shape;27;p5"/>
          <p:cNvSpPr/>
          <p:nvPr/>
        </p:nvSpPr>
        <p:spPr>
          <a:xfrm rot="-5400000">
            <a:off x="5900000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userDrawn="1">
  <p:cSld name="TITLE_AND_TWO_COLUMNS">
    <p:bg>
      <p:bgRef idx="1001">
        <a:schemeClr val="bg1"/>
      </p:bgRef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1105325" y="109512"/>
            <a:ext cx="4108948" cy="4228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2400"/>
              <a:buNone/>
              <a:defRPr sz="2400">
                <a:solidFill>
                  <a:srgbClr val="20202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9pPr>
          </a:lstStyle>
          <a:p>
            <a:endParaRPr dirty="0"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6" name="Google Shape;56;p11"/>
          <p:cNvSpPr/>
          <p:nvPr/>
        </p:nvSpPr>
        <p:spPr>
          <a:xfrm rot="-5400000">
            <a:off x="423818" y="411032"/>
            <a:ext cx="920663" cy="986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4"/>
          </p:nvPr>
        </p:nvSpPr>
        <p:spPr>
          <a:xfrm>
            <a:off x="1105325" y="532356"/>
            <a:ext cx="2577327" cy="3883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KoPub바탕체_Pro Light" panose="02020603020101020101" pitchFamily="18" charset="-127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16500" y="1001050"/>
            <a:ext cx="6809100" cy="31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4600"/>
              <a:buNone/>
              <a:defRPr sz="460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rot="-5400000">
            <a:off x="-1772935" y="1844264"/>
            <a:ext cx="49506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KoPub바탕체_Pro Light" panose="02020603020101020101" pitchFamily="18" charset="-127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49" r:id="rId2"/>
    <p:sldLayoutId id="2147483651" r:id="rId3"/>
    <p:sldLayoutId id="2147483657" r:id="rId4"/>
    <p:sldLayoutId id="2147483648" r:id="rId5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KoPub바탕체_Pro Light" panose="02020603020101020101" pitchFamily="18" charset="-127"/>
          <a:ea typeface="KoPub바탕체_Pro Light" panose="02020603020101020101" pitchFamily="18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velog.io/@gillog/Spring-DIDependency-Injection" TargetMode="External"/><Relationship Id="rId13" Type="http://schemas.openxmlformats.org/officeDocument/2006/relationships/hyperlink" Target="https://linked2ev.github.io/devlog/2018/11/11/JSP-5.-JSP-Compile/" TargetMode="External"/><Relationship Id="rId3" Type="http://schemas.openxmlformats.org/officeDocument/2006/relationships/hyperlink" Target="https://github.com/gilbutITbook/006895/tree/master/bookShop01/src" TargetMode="External"/><Relationship Id="rId7" Type="http://schemas.openxmlformats.org/officeDocument/2006/relationships/hyperlink" Target="https://e2e2e2.tistory.com/29" TargetMode="External"/><Relationship Id="rId12" Type="http://schemas.openxmlformats.org/officeDocument/2006/relationships/hyperlink" Target="https://velog.io/@gillog/Spring-Annotation-%EC%A0%95%EB%A6%AC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fbtmdwhd33.tistory.com/262" TargetMode="External"/><Relationship Id="rId11" Type="http://schemas.openxmlformats.org/officeDocument/2006/relationships/hyperlink" Target="https://www.youtube.com/watch?v=S065KRjXRSY" TargetMode="External"/><Relationship Id="rId5" Type="http://schemas.openxmlformats.org/officeDocument/2006/relationships/hyperlink" Target="https://velog.io/@jakeseo_me/" TargetMode="External"/><Relationship Id="rId10" Type="http://schemas.openxmlformats.org/officeDocument/2006/relationships/hyperlink" Target="https://goddaehee.tistory.com/154" TargetMode="External"/><Relationship Id="rId4" Type="http://schemas.openxmlformats.org/officeDocument/2006/relationships/hyperlink" Target="https://binux.tistory.com/32" TargetMode="External"/><Relationship Id="rId9" Type="http://schemas.openxmlformats.org/officeDocument/2006/relationships/hyperlink" Target="https://engkimbs.tistory.com/746" TargetMode="External"/><Relationship Id="rId14" Type="http://schemas.openxmlformats.org/officeDocument/2006/relationships/hyperlink" Target="https://youtu.be/rxaBwwI_JnI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slide" Target="slide4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slide" Target="slide5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slide" Target="slide6.xml"/><Relationship Id="rId4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slide" Target="slide7.xml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slide" Target="slide32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slide" Target="slide36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slide" Target="slide39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3680085" y="2571900"/>
            <a:ext cx="5248286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200" dirty="0" smtClean="0">
                <a:solidFill>
                  <a:srgbClr val="252525"/>
                </a:solidFill>
              </a:rPr>
              <a:t>스프링을 활용한</a:t>
            </a:r>
            <a:r>
              <a:rPr lang="en-US" altLang="ko-KR" sz="5200" dirty="0" smtClean="0">
                <a:solidFill>
                  <a:srgbClr val="252525"/>
                </a:solidFill>
              </a:rPr>
              <a:t/>
            </a:r>
            <a:br>
              <a:rPr lang="en-US" altLang="ko-KR" sz="5200" dirty="0" smtClean="0">
                <a:solidFill>
                  <a:srgbClr val="252525"/>
                </a:solidFill>
              </a:rPr>
            </a:br>
            <a:r>
              <a:rPr lang="ko-KR" altLang="en-US" sz="5200" dirty="0" smtClean="0">
                <a:solidFill>
                  <a:srgbClr val="252525"/>
                </a:solidFill>
              </a:rPr>
              <a:t>쇼핑몰 웹 개발 </a:t>
            </a:r>
            <a:endParaRPr sz="5200" dirty="0">
              <a:solidFill>
                <a:srgbClr val="90CCF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설계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ko-KR" altLang="en-US" dirty="0" smtClean="0"/>
              <a:t>사용 라이브러리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843049"/>
              </p:ext>
            </p:extLst>
          </p:nvPr>
        </p:nvGraphicFramePr>
        <p:xfrm>
          <a:off x="740685" y="913168"/>
          <a:ext cx="7906406" cy="3807439"/>
        </p:xfrm>
        <a:graphic>
          <a:graphicData uri="http://schemas.openxmlformats.org/drawingml/2006/table">
            <a:tbl>
              <a:tblPr>
                <a:tableStyleId>{1348BA6A-3095-426A-B975-EE17E0731642}</a:tableStyleId>
              </a:tblPr>
              <a:tblGrid>
                <a:gridCol w="1625833">
                  <a:extLst>
                    <a:ext uri="{9D8B030D-6E8A-4147-A177-3AD203B41FA5}">
                      <a16:colId xmlns:a16="http://schemas.microsoft.com/office/drawing/2014/main" val="1445919591"/>
                    </a:ext>
                  </a:extLst>
                </a:gridCol>
                <a:gridCol w="3127765">
                  <a:extLst>
                    <a:ext uri="{9D8B030D-6E8A-4147-A177-3AD203B41FA5}">
                      <a16:colId xmlns:a16="http://schemas.microsoft.com/office/drawing/2014/main" val="2071147964"/>
                    </a:ext>
                  </a:extLst>
                </a:gridCol>
                <a:gridCol w="3152808">
                  <a:extLst>
                    <a:ext uri="{9D8B030D-6E8A-4147-A177-3AD203B41FA5}">
                      <a16:colId xmlns:a16="http://schemas.microsoft.com/office/drawing/2014/main" val="2512423211"/>
                    </a:ext>
                  </a:extLst>
                </a:gridCol>
              </a:tblGrid>
              <a:tr h="262142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라이브러리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기능</a:t>
                      </a:r>
                      <a:endParaRPr lang="ko-KR" altLang="en-US"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6548769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스프링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spring-context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| commons-logging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| spring-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webmvc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스프링 프레임워크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MVC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기능 제공</a:t>
                      </a:r>
                      <a:endParaRPr lang="ko-KR" alt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658849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AOP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spring-</a:t>
                      </a:r>
                      <a:r>
                        <a:rPr lang="en-US" sz="1000" b="0" i="0" u="none" strike="noStrike" cap="none" dirty="0" err="1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aop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스프링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AOP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기능 제공</a:t>
                      </a:r>
                      <a:endParaRPr lang="ko-KR" alt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141209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AspectJ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Aspectjrt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aspectjweaver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Aspectjtools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스프링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AOP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기능 확장</a:t>
                      </a:r>
                      <a:endParaRPr lang="ko-KR" alt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47227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로그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slf4j-api |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jcl-over-slf4j | slf4j-log4j12 | log4j | mail | </a:t>
                      </a:r>
                      <a:r>
                        <a:rPr lang="en-US" altLang="ko-KR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jms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| </a:t>
                      </a:r>
                      <a:r>
                        <a:rPr lang="en-US" altLang="ko-KR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jmxtools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| </a:t>
                      </a:r>
                      <a:r>
                        <a:rPr lang="en-US" altLang="ko-KR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jmxri</a:t>
                      </a:r>
                      <a:endParaRPr lang="en-US" altLang="ko-KR" sz="1000" b="0" i="0" u="none" strike="noStrike" cap="none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로그 관련 기능 제공</a:t>
                      </a:r>
                      <a:endParaRPr lang="ko-KR" alt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078418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 err="1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서블릿</a:t>
                      </a:r>
                      <a:r>
                        <a:rPr lang="en-US" altLang="ko-KR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, JSP</a:t>
                      </a:r>
                      <a:endParaRPr lang="ko-KR" altLang="en-US"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servlet-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api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jsp-api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Jstl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서블릿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, JSP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기능 제공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898726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테스트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Junit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Junit Test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기능 제공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111348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JDBC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OracleDriver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mysql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-connector-java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Oracle RDBMS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연동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609983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 err="1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마이바티스</a:t>
                      </a:r>
                      <a:endParaRPr lang="ko-KR" altLang="en-US"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commons-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beanutils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| commons-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dbcp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mybatis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mybatis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-spring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cglib-nodep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마이바티스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프레임워크 제공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(SQL)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263701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 err="1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타일즈</a:t>
                      </a:r>
                      <a:endParaRPr lang="ko-KR" altLang="en-US"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tiles-core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| tiles-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jsp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| tiles-servlet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타일즈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프레임워크 제공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(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화면분할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)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248952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파일업로드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commons-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io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|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commons-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fileupload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파일 업로드 기능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473776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 err="1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썸네일</a:t>
                      </a:r>
                      <a:endParaRPr lang="ko-KR" altLang="en-US"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err="1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thumbnailator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이미지 파일 정보 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수정기능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999675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 err="1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제이쿼리</a:t>
                      </a:r>
                      <a:endParaRPr lang="ko-KR" altLang="en-US"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err="1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jquery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제이쿼리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기능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549161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JSON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err="1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json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-lib</a:t>
                      </a: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Json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오브젝트 기능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0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25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설계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설계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3706" y="953180"/>
            <a:ext cx="6434459" cy="390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6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설계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ko-KR" altLang="en-US" dirty="0" err="1" smtClean="0"/>
              <a:t>백엔드</a:t>
            </a:r>
            <a:r>
              <a:rPr lang="ko-KR" altLang="en-US" dirty="0" smtClean="0"/>
              <a:t> 기능 설계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846190" y="1173724"/>
            <a:ext cx="1751100" cy="1454719"/>
            <a:chOff x="562221" y="1290575"/>
            <a:chExt cx="1751100" cy="1454719"/>
          </a:xfrm>
        </p:grpSpPr>
        <p:sp>
          <p:nvSpPr>
            <p:cNvPr id="7" name="Google Shape;451;p45"/>
            <p:cNvSpPr txBox="1">
              <a:spLocks/>
            </p:cNvSpPr>
            <p:nvPr/>
          </p:nvSpPr>
          <p:spPr>
            <a:xfrm>
              <a:off x="562221" y="1929347"/>
              <a:ext cx="1751100" cy="8159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회원 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회원가입</a:t>
              </a:r>
              <a:endPara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로그인</a:t>
              </a:r>
              <a:r>
                <a:rPr lang="en-US" altLang="ko-KR" sz="1000" dirty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/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로그아웃</a:t>
              </a:r>
              <a:endParaRPr 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</p:txBody>
        </p:sp>
        <p:grpSp>
          <p:nvGrpSpPr>
            <p:cNvPr id="8" name="Google Shape;460;p45"/>
            <p:cNvGrpSpPr/>
            <p:nvPr/>
          </p:nvGrpSpPr>
          <p:grpSpPr>
            <a:xfrm>
              <a:off x="1150069" y="1290575"/>
              <a:ext cx="575416" cy="576112"/>
              <a:chOff x="-61784125" y="1931250"/>
              <a:chExt cx="316650" cy="317050"/>
            </a:xfrm>
          </p:grpSpPr>
          <p:sp>
            <p:nvSpPr>
              <p:cNvPr id="9" name="Google Shape;461;p45"/>
              <p:cNvSpPr/>
              <p:nvPr/>
            </p:nvSpPr>
            <p:spPr>
              <a:xfrm>
                <a:off x="-61688025" y="1931250"/>
                <a:ext cx="124450" cy="13430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5372" extrusionOk="0">
                    <a:moveTo>
                      <a:pt x="2497" y="845"/>
                    </a:moveTo>
                    <a:cubicBezTo>
                      <a:pt x="2709" y="845"/>
                      <a:pt x="2922" y="922"/>
                      <a:pt x="3088" y="1087"/>
                    </a:cubicBezTo>
                    <a:cubicBezTo>
                      <a:pt x="3277" y="1276"/>
                      <a:pt x="3340" y="1591"/>
                      <a:pt x="3277" y="1906"/>
                    </a:cubicBezTo>
                    <a:cubicBezTo>
                      <a:pt x="3182" y="2190"/>
                      <a:pt x="2993" y="2410"/>
                      <a:pt x="2709" y="2442"/>
                    </a:cubicBezTo>
                    <a:cubicBezTo>
                      <a:pt x="2625" y="2467"/>
                      <a:pt x="2545" y="2479"/>
                      <a:pt x="2469" y="2479"/>
                    </a:cubicBezTo>
                    <a:cubicBezTo>
                      <a:pt x="2259" y="2479"/>
                      <a:pt x="2075" y="2391"/>
                      <a:pt x="1890" y="2253"/>
                    </a:cubicBezTo>
                    <a:cubicBezTo>
                      <a:pt x="1701" y="2032"/>
                      <a:pt x="1607" y="1717"/>
                      <a:pt x="1701" y="1434"/>
                    </a:cubicBezTo>
                    <a:cubicBezTo>
                      <a:pt x="1800" y="1059"/>
                      <a:pt x="2145" y="845"/>
                      <a:pt x="2497" y="845"/>
                    </a:cubicBezTo>
                    <a:close/>
                    <a:moveTo>
                      <a:pt x="2520" y="3324"/>
                    </a:moveTo>
                    <a:cubicBezTo>
                      <a:pt x="3277" y="3324"/>
                      <a:pt x="3907" y="3828"/>
                      <a:pt x="4096" y="4553"/>
                    </a:cubicBezTo>
                    <a:lnTo>
                      <a:pt x="914" y="4553"/>
                    </a:lnTo>
                    <a:cubicBezTo>
                      <a:pt x="1103" y="3828"/>
                      <a:pt x="1733" y="3324"/>
                      <a:pt x="2520" y="3324"/>
                    </a:cubicBezTo>
                    <a:close/>
                    <a:moveTo>
                      <a:pt x="2510" y="1"/>
                    </a:moveTo>
                    <a:cubicBezTo>
                      <a:pt x="1805" y="1"/>
                      <a:pt x="1113" y="455"/>
                      <a:pt x="914" y="1213"/>
                    </a:cubicBezTo>
                    <a:cubicBezTo>
                      <a:pt x="756" y="1780"/>
                      <a:pt x="914" y="2347"/>
                      <a:pt x="1292" y="2789"/>
                    </a:cubicBezTo>
                    <a:cubicBezTo>
                      <a:pt x="567" y="3198"/>
                      <a:pt x="0" y="3986"/>
                      <a:pt x="0" y="4931"/>
                    </a:cubicBezTo>
                    <a:cubicBezTo>
                      <a:pt x="0" y="5183"/>
                      <a:pt x="189" y="5372"/>
                      <a:pt x="441" y="5372"/>
                    </a:cubicBezTo>
                    <a:lnTo>
                      <a:pt x="4568" y="5372"/>
                    </a:lnTo>
                    <a:cubicBezTo>
                      <a:pt x="4820" y="5372"/>
                      <a:pt x="4978" y="5183"/>
                      <a:pt x="4978" y="4931"/>
                    </a:cubicBezTo>
                    <a:cubicBezTo>
                      <a:pt x="4978" y="3986"/>
                      <a:pt x="4442" y="3198"/>
                      <a:pt x="3718" y="2789"/>
                    </a:cubicBezTo>
                    <a:cubicBezTo>
                      <a:pt x="3907" y="2568"/>
                      <a:pt x="4033" y="2347"/>
                      <a:pt x="4096" y="2064"/>
                    </a:cubicBezTo>
                    <a:cubicBezTo>
                      <a:pt x="4253" y="1528"/>
                      <a:pt x="4096" y="930"/>
                      <a:pt x="3655" y="489"/>
                    </a:cubicBezTo>
                    <a:cubicBezTo>
                      <a:pt x="3331" y="153"/>
                      <a:pt x="2918" y="1"/>
                      <a:pt x="2510" y="1"/>
                    </a:cubicBezTo>
                    <a:close/>
                  </a:path>
                </a:pathLst>
              </a:cu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0" name="Google Shape;462;p45"/>
              <p:cNvSpPr/>
              <p:nvPr/>
            </p:nvSpPr>
            <p:spPr>
              <a:xfrm>
                <a:off x="-61784125" y="2113325"/>
                <a:ext cx="124450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5399" extrusionOk="0">
                    <a:moveTo>
                      <a:pt x="2482" y="848"/>
                    </a:moveTo>
                    <a:cubicBezTo>
                      <a:pt x="2688" y="848"/>
                      <a:pt x="2895" y="921"/>
                      <a:pt x="3056" y="1082"/>
                    </a:cubicBezTo>
                    <a:cubicBezTo>
                      <a:pt x="3245" y="1271"/>
                      <a:pt x="3340" y="1586"/>
                      <a:pt x="3245" y="1901"/>
                    </a:cubicBezTo>
                    <a:cubicBezTo>
                      <a:pt x="3182" y="2185"/>
                      <a:pt x="2993" y="2437"/>
                      <a:pt x="2710" y="2468"/>
                    </a:cubicBezTo>
                    <a:cubicBezTo>
                      <a:pt x="2633" y="2483"/>
                      <a:pt x="2559" y="2491"/>
                      <a:pt x="2487" y="2491"/>
                    </a:cubicBezTo>
                    <a:cubicBezTo>
                      <a:pt x="2261" y="2491"/>
                      <a:pt x="2058" y="2415"/>
                      <a:pt x="1891" y="2248"/>
                    </a:cubicBezTo>
                    <a:cubicBezTo>
                      <a:pt x="1670" y="2059"/>
                      <a:pt x="1607" y="1743"/>
                      <a:pt x="1670" y="1428"/>
                    </a:cubicBezTo>
                    <a:cubicBezTo>
                      <a:pt x="1770" y="1068"/>
                      <a:pt x="2124" y="848"/>
                      <a:pt x="2482" y="848"/>
                    </a:cubicBezTo>
                    <a:close/>
                    <a:moveTo>
                      <a:pt x="2458" y="3319"/>
                    </a:moveTo>
                    <a:cubicBezTo>
                      <a:pt x="3245" y="3319"/>
                      <a:pt x="3907" y="3854"/>
                      <a:pt x="4096" y="4547"/>
                    </a:cubicBezTo>
                    <a:lnTo>
                      <a:pt x="883" y="4547"/>
                    </a:lnTo>
                    <a:cubicBezTo>
                      <a:pt x="1040" y="3886"/>
                      <a:pt x="1733" y="3319"/>
                      <a:pt x="2458" y="3319"/>
                    </a:cubicBezTo>
                    <a:close/>
                    <a:moveTo>
                      <a:pt x="2509" y="1"/>
                    </a:moveTo>
                    <a:cubicBezTo>
                      <a:pt x="1812" y="1"/>
                      <a:pt x="1143" y="437"/>
                      <a:pt x="946" y="1208"/>
                    </a:cubicBezTo>
                    <a:cubicBezTo>
                      <a:pt x="788" y="1806"/>
                      <a:pt x="946" y="2342"/>
                      <a:pt x="1324" y="2783"/>
                    </a:cubicBezTo>
                    <a:cubicBezTo>
                      <a:pt x="568" y="3224"/>
                      <a:pt x="32" y="4012"/>
                      <a:pt x="32" y="4957"/>
                    </a:cubicBezTo>
                    <a:cubicBezTo>
                      <a:pt x="0" y="5209"/>
                      <a:pt x="189" y="5398"/>
                      <a:pt x="410" y="5398"/>
                    </a:cubicBezTo>
                    <a:lnTo>
                      <a:pt x="4569" y="5398"/>
                    </a:lnTo>
                    <a:cubicBezTo>
                      <a:pt x="4789" y="5398"/>
                      <a:pt x="4978" y="5209"/>
                      <a:pt x="4978" y="4988"/>
                    </a:cubicBezTo>
                    <a:cubicBezTo>
                      <a:pt x="4978" y="4043"/>
                      <a:pt x="4474" y="3256"/>
                      <a:pt x="3718" y="2815"/>
                    </a:cubicBezTo>
                    <a:cubicBezTo>
                      <a:pt x="3939" y="2626"/>
                      <a:pt x="4033" y="2374"/>
                      <a:pt x="4128" y="2090"/>
                    </a:cubicBezTo>
                    <a:cubicBezTo>
                      <a:pt x="4285" y="1523"/>
                      <a:pt x="4128" y="924"/>
                      <a:pt x="3687" y="483"/>
                    </a:cubicBezTo>
                    <a:cubicBezTo>
                      <a:pt x="3346" y="155"/>
                      <a:pt x="2923" y="1"/>
                      <a:pt x="2509" y="1"/>
                    </a:cubicBezTo>
                    <a:close/>
                  </a:path>
                </a:pathLst>
              </a:cu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1" name="Google Shape;463;p45"/>
              <p:cNvSpPr/>
              <p:nvPr/>
            </p:nvSpPr>
            <p:spPr>
              <a:xfrm>
                <a:off x="-61591150" y="2113325"/>
                <a:ext cx="123675" cy="134175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5367" extrusionOk="0">
                    <a:moveTo>
                      <a:pt x="2482" y="848"/>
                    </a:moveTo>
                    <a:cubicBezTo>
                      <a:pt x="2688" y="848"/>
                      <a:pt x="2895" y="921"/>
                      <a:pt x="3056" y="1082"/>
                    </a:cubicBezTo>
                    <a:cubicBezTo>
                      <a:pt x="3245" y="1271"/>
                      <a:pt x="3340" y="1586"/>
                      <a:pt x="3245" y="1901"/>
                    </a:cubicBezTo>
                    <a:cubicBezTo>
                      <a:pt x="3182" y="2185"/>
                      <a:pt x="2993" y="2437"/>
                      <a:pt x="2710" y="2468"/>
                    </a:cubicBezTo>
                    <a:cubicBezTo>
                      <a:pt x="2633" y="2483"/>
                      <a:pt x="2559" y="2491"/>
                      <a:pt x="2486" y="2491"/>
                    </a:cubicBezTo>
                    <a:cubicBezTo>
                      <a:pt x="2261" y="2491"/>
                      <a:pt x="2057" y="2415"/>
                      <a:pt x="1890" y="2248"/>
                    </a:cubicBezTo>
                    <a:cubicBezTo>
                      <a:pt x="1670" y="2059"/>
                      <a:pt x="1607" y="1743"/>
                      <a:pt x="1670" y="1428"/>
                    </a:cubicBezTo>
                    <a:cubicBezTo>
                      <a:pt x="1770" y="1068"/>
                      <a:pt x="2124" y="848"/>
                      <a:pt x="2482" y="848"/>
                    </a:cubicBezTo>
                    <a:close/>
                    <a:moveTo>
                      <a:pt x="2521" y="3382"/>
                    </a:moveTo>
                    <a:cubicBezTo>
                      <a:pt x="3308" y="3382"/>
                      <a:pt x="3938" y="3886"/>
                      <a:pt x="4127" y="4579"/>
                    </a:cubicBezTo>
                    <a:lnTo>
                      <a:pt x="882" y="4579"/>
                    </a:lnTo>
                    <a:cubicBezTo>
                      <a:pt x="1103" y="3886"/>
                      <a:pt x="1733" y="3382"/>
                      <a:pt x="2521" y="3382"/>
                    </a:cubicBezTo>
                    <a:close/>
                    <a:moveTo>
                      <a:pt x="2467" y="1"/>
                    </a:moveTo>
                    <a:cubicBezTo>
                      <a:pt x="1761" y="1"/>
                      <a:pt x="1080" y="437"/>
                      <a:pt x="882" y="1208"/>
                    </a:cubicBezTo>
                    <a:cubicBezTo>
                      <a:pt x="725" y="1806"/>
                      <a:pt x="882" y="2342"/>
                      <a:pt x="1292" y="2783"/>
                    </a:cubicBezTo>
                    <a:cubicBezTo>
                      <a:pt x="536" y="3224"/>
                      <a:pt x="0" y="4012"/>
                      <a:pt x="0" y="4957"/>
                    </a:cubicBezTo>
                    <a:cubicBezTo>
                      <a:pt x="0" y="5178"/>
                      <a:pt x="189" y="5367"/>
                      <a:pt x="378" y="5367"/>
                    </a:cubicBezTo>
                    <a:lnTo>
                      <a:pt x="4505" y="5367"/>
                    </a:lnTo>
                    <a:cubicBezTo>
                      <a:pt x="4757" y="5367"/>
                      <a:pt x="4946" y="5178"/>
                      <a:pt x="4946" y="4957"/>
                    </a:cubicBezTo>
                    <a:cubicBezTo>
                      <a:pt x="4946" y="4075"/>
                      <a:pt x="4442" y="3256"/>
                      <a:pt x="3686" y="2815"/>
                    </a:cubicBezTo>
                    <a:cubicBezTo>
                      <a:pt x="3875" y="2626"/>
                      <a:pt x="4001" y="2374"/>
                      <a:pt x="4096" y="2090"/>
                    </a:cubicBezTo>
                    <a:cubicBezTo>
                      <a:pt x="4253" y="1523"/>
                      <a:pt x="4096" y="924"/>
                      <a:pt x="3655" y="483"/>
                    </a:cubicBezTo>
                    <a:cubicBezTo>
                      <a:pt x="3314" y="155"/>
                      <a:pt x="2887" y="1"/>
                      <a:pt x="2467" y="1"/>
                    </a:cubicBezTo>
                    <a:close/>
                  </a:path>
                </a:pathLst>
              </a:cu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2" name="Google Shape;464;p45"/>
              <p:cNvSpPr/>
              <p:nvPr/>
            </p:nvSpPr>
            <p:spPr>
              <a:xfrm>
                <a:off x="-61677800" y="2072225"/>
                <a:ext cx="106350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4254" h="2498" extrusionOk="0">
                    <a:moveTo>
                      <a:pt x="2096" y="1"/>
                    </a:moveTo>
                    <a:cubicBezTo>
                      <a:pt x="1985" y="1"/>
                      <a:pt x="1875" y="48"/>
                      <a:pt x="1796" y="142"/>
                    </a:cubicBezTo>
                    <a:lnTo>
                      <a:pt x="158" y="1781"/>
                    </a:lnTo>
                    <a:cubicBezTo>
                      <a:pt x="1" y="1938"/>
                      <a:pt x="1" y="2222"/>
                      <a:pt x="158" y="2379"/>
                    </a:cubicBezTo>
                    <a:cubicBezTo>
                      <a:pt x="237" y="2458"/>
                      <a:pt x="339" y="2497"/>
                      <a:pt x="442" y="2497"/>
                    </a:cubicBezTo>
                    <a:cubicBezTo>
                      <a:pt x="544" y="2497"/>
                      <a:pt x="646" y="2458"/>
                      <a:pt x="725" y="2379"/>
                    </a:cubicBezTo>
                    <a:lnTo>
                      <a:pt x="2111" y="993"/>
                    </a:lnTo>
                    <a:lnTo>
                      <a:pt x="3498" y="2379"/>
                    </a:lnTo>
                    <a:cubicBezTo>
                      <a:pt x="3576" y="2458"/>
                      <a:pt x="3687" y="2497"/>
                      <a:pt x="3797" y="2497"/>
                    </a:cubicBezTo>
                    <a:cubicBezTo>
                      <a:pt x="3907" y="2497"/>
                      <a:pt x="4017" y="2458"/>
                      <a:pt x="4096" y="2379"/>
                    </a:cubicBezTo>
                    <a:cubicBezTo>
                      <a:pt x="4254" y="2222"/>
                      <a:pt x="4254" y="1938"/>
                      <a:pt x="4096" y="1781"/>
                    </a:cubicBezTo>
                    <a:lnTo>
                      <a:pt x="2395" y="142"/>
                    </a:lnTo>
                    <a:cubicBezTo>
                      <a:pt x="2316" y="48"/>
                      <a:pt x="2206" y="1"/>
                      <a:pt x="2096" y="1"/>
                    </a:cubicBezTo>
                    <a:close/>
                  </a:path>
                </a:pathLst>
              </a:cu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1903247" y="2963329"/>
            <a:ext cx="1948216" cy="1525376"/>
            <a:chOff x="535549" y="3223504"/>
            <a:chExt cx="1948216" cy="1525376"/>
          </a:xfrm>
        </p:grpSpPr>
        <p:grpSp>
          <p:nvGrpSpPr>
            <p:cNvPr id="13" name="Google Shape;712;p59"/>
            <p:cNvGrpSpPr/>
            <p:nvPr/>
          </p:nvGrpSpPr>
          <p:grpSpPr>
            <a:xfrm>
              <a:off x="1206481" y="3223504"/>
              <a:ext cx="583960" cy="565345"/>
              <a:chOff x="4815575" y="1416800"/>
              <a:chExt cx="73750" cy="71400"/>
            </a:xfrm>
          </p:grpSpPr>
          <p:sp>
            <p:nvSpPr>
              <p:cNvPr id="14" name="Google Shape;713;p59"/>
              <p:cNvSpPr/>
              <p:nvPr/>
            </p:nvSpPr>
            <p:spPr>
              <a:xfrm>
                <a:off x="4815575" y="1416800"/>
                <a:ext cx="4310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2086" extrusionOk="0">
                    <a:moveTo>
                      <a:pt x="1327" y="1"/>
                    </a:moveTo>
                    <a:lnTo>
                      <a:pt x="1327" y="181"/>
                    </a:lnTo>
                    <a:cubicBezTo>
                      <a:pt x="469" y="361"/>
                      <a:pt x="0" y="1299"/>
                      <a:pt x="375" y="2085"/>
                    </a:cubicBezTo>
                    <a:lnTo>
                      <a:pt x="772" y="1818"/>
                    </a:lnTo>
                    <a:cubicBezTo>
                      <a:pt x="729" y="1717"/>
                      <a:pt x="707" y="1609"/>
                      <a:pt x="707" y="1501"/>
                    </a:cubicBezTo>
                    <a:cubicBezTo>
                      <a:pt x="714" y="1111"/>
                      <a:pt x="959" y="772"/>
                      <a:pt x="1327" y="657"/>
                    </a:cubicBezTo>
                    <a:lnTo>
                      <a:pt x="1327" y="823"/>
                    </a:lnTo>
                    <a:lnTo>
                      <a:pt x="1724" y="426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5" name="Google Shape;714;p59"/>
              <p:cNvSpPr/>
              <p:nvPr/>
            </p:nvSpPr>
            <p:spPr>
              <a:xfrm>
                <a:off x="4861725" y="1421125"/>
                <a:ext cx="27600" cy="5125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2050" extrusionOk="0">
                    <a:moveTo>
                      <a:pt x="0" y="1"/>
                    </a:moveTo>
                    <a:lnTo>
                      <a:pt x="0" y="477"/>
                    </a:lnTo>
                    <a:cubicBezTo>
                      <a:pt x="375" y="592"/>
                      <a:pt x="635" y="938"/>
                      <a:pt x="635" y="1328"/>
                    </a:cubicBezTo>
                    <a:cubicBezTo>
                      <a:pt x="635" y="1429"/>
                      <a:pt x="621" y="1530"/>
                      <a:pt x="585" y="1624"/>
                    </a:cubicBezTo>
                    <a:lnTo>
                      <a:pt x="404" y="1494"/>
                    </a:lnTo>
                    <a:lnTo>
                      <a:pt x="513" y="2049"/>
                    </a:lnTo>
                    <a:lnTo>
                      <a:pt x="1089" y="1963"/>
                    </a:lnTo>
                    <a:lnTo>
                      <a:pt x="981" y="1883"/>
                    </a:lnTo>
                    <a:cubicBezTo>
                      <a:pt x="1061" y="1710"/>
                      <a:pt x="1104" y="1523"/>
                      <a:pt x="1104" y="1328"/>
                    </a:cubicBezTo>
                    <a:cubicBezTo>
                      <a:pt x="1104" y="679"/>
                      <a:pt x="635" y="123"/>
                      <a:pt x="0" y="1"/>
                    </a:cubicBezTo>
                    <a:close/>
                  </a:path>
                </a:pathLst>
              </a:custGeom>
              <a:solidFill>
                <a:srgbClr val="488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6" name="Google Shape;715;p59"/>
              <p:cNvSpPr/>
              <p:nvPr/>
            </p:nvSpPr>
            <p:spPr>
              <a:xfrm>
                <a:off x="4829450" y="1467825"/>
                <a:ext cx="49250" cy="20375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815" extrusionOk="0">
                    <a:moveTo>
                      <a:pt x="109" y="1"/>
                    </a:moveTo>
                    <a:lnTo>
                      <a:pt x="0" y="556"/>
                    </a:lnTo>
                    <a:lnTo>
                      <a:pt x="137" y="462"/>
                    </a:lnTo>
                    <a:cubicBezTo>
                      <a:pt x="394" y="698"/>
                      <a:pt x="720" y="815"/>
                      <a:pt x="1045" y="815"/>
                    </a:cubicBezTo>
                    <a:cubicBezTo>
                      <a:pt x="1378" y="815"/>
                      <a:pt x="1710" y="692"/>
                      <a:pt x="1969" y="448"/>
                    </a:cubicBezTo>
                    <a:lnTo>
                      <a:pt x="1969" y="441"/>
                    </a:lnTo>
                    <a:lnTo>
                      <a:pt x="1573" y="174"/>
                    </a:lnTo>
                    <a:cubicBezTo>
                      <a:pt x="1418" y="292"/>
                      <a:pt x="1232" y="352"/>
                      <a:pt x="1046" y="352"/>
                    </a:cubicBezTo>
                    <a:cubicBezTo>
                      <a:pt x="868" y="352"/>
                      <a:pt x="689" y="297"/>
                      <a:pt x="534" y="188"/>
                    </a:cubicBezTo>
                    <a:lnTo>
                      <a:pt x="678" y="9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rgbClr val="0056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</p:grpSp>
        <p:sp>
          <p:nvSpPr>
            <p:cNvPr id="37" name="Google Shape;451;p45"/>
            <p:cNvSpPr txBox="1">
              <a:spLocks/>
            </p:cNvSpPr>
            <p:nvPr/>
          </p:nvSpPr>
          <p:spPr>
            <a:xfrm>
              <a:off x="535549" y="3744897"/>
              <a:ext cx="1948216" cy="1003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공통 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err="1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뷰네임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 </a:t>
              </a:r>
              <a:r>
                <a:rPr lang="ko-KR" altLang="en-US" sz="1000" dirty="0" err="1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인터셉터</a:t>
              </a:r>
              <a:endPara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파일 업로드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/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다운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/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삭제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/</a:t>
              </a:r>
              <a:r>
                <a:rPr lang="ko-KR" altLang="en-US" sz="1000" dirty="0" err="1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썸네일</a:t>
              </a:r>
              <a:endParaRPr 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2731005" y="1173724"/>
            <a:ext cx="1751100" cy="1266074"/>
            <a:chOff x="3831108" y="1259844"/>
            <a:chExt cx="1751100" cy="1266074"/>
          </a:xfrm>
        </p:grpSpPr>
        <p:grpSp>
          <p:nvGrpSpPr>
            <p:cNvPr id="17" name="Google Shape;8161;p70"/>
            <p:cNvGrpSpPr/>
            <p:nvPr/>
          </p:nvGrpSpPr>
          <p:grpSpPr>
            <a:xfrm>
              <a:off x="4467649" y="1259844"/>
              <a:ext cx="483917" cy="628229"/>
              <a:chOff x="-3462150" y="2046625"/>
              <a:chExt cx="224500" cy="291450"/>
            </a:xfrm>
            <a:solidFill>
              <a:srgbClr val="90CCFA"/>
            </a:solidFill>
          </p:grpSpPr>
          <p:sp>
            <p:nvSpPr>
              <p:cNvPr id="18" name="Google Shape;8162;p70"/>
              <p:cNvSpPr/>
              <p:nvPr/>
            </p:nvSpPr>
            <p:spPr>
              <a:xfrm>
                <a:off x="-3425125" y="2253000"/>
                <a:ext cx="5122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17" extrusionOk="0">
                    <a:moveTo>
                      <a:pt x="1009" y="662"/>
                    </a:moveTo>
                    <a:cubicBezTo>
                      <a:pt x="1198" y="662"/>
                      <a:pt x="1355" y="819"/>
                      <a:pt x="1355" y="1008"/>
                    </a:cubicBezTo>
                    <a:cubicBezTo>
                      <a:pt x="1355" y="1197"/>
                      <a:pt x="1166" y="1355"/>
                      <a:pt x="1009" y="1355"/>
                    </a:cubicBezTo>
                    <a:cubicBezTo>
                      <a:pt x="820" y="1355"/>
                      <a:pt x="662" y="1197"/>
                      <a:pt x="662" y="1008"/>
                    </a:cubicBezTo>
                    <a:cubicBezTo>
                      <a:pt x="662" y="819"/>
                      <a:pt x="820" y="662"/>
                      <a:pt x="1009" y="662"/>
                    </a:cubicBezTo>
                    <a:close/>
                    <a:moveTo>
                      <a:pt x="1009" y="0"/>
                    </a:moveTo>
                    <a:cubicBezTo>
                      <a:pt x="473" y="0"/>
                      <a:pt x="0" y="441"/>
                      <a:pt x="0" y="1008"/>
                    </a:cubicBezTo>
                    <a:cubicBezTo>
                      <a:pt x="0" y="1575"/>
                      <a:pt x="473" y="2016"/>
                      <a:pt x="1009" y="2016"/>
                    </a:cubicBezTo>
                    <a:cubicBezTo>
                      <a:pt x="1576" y="2016"/>
                      <a:pt x="2048" y="1575"/>
                      <a:pt x="2048" y="1008"/>
                    </a:cubicBezTo>
                    <a:cubicBezTo>
                      <a:pt x="2048" y="441"/>
                      <a:pt x="1576" y="0"/>
                      <a:pt x="1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9" name="Google Shape;8163;p70"/>
              <p:cNvSpPr/>
              <p:nvPr/>
            </p:nvSpPr>
            <p:spPr>
              <a:xfrm>
                <a:off x="-3425125" y="2116725"/>
                <a:ext cx="51225" cy="4965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1986" extrusionOk="0">
                    <a:moveTo>
                      <a:pt x="343" y="1"/>
                    </a:moveTo>
                    <a:cubicBezTo>
                      <a:pt x="252" y="1"/>
                      <a:pt x="158" y="32"/>
                      <a:pt x="95" y="95"/>
                    </a:cubicBezTo>
                    <a:cubicBezTo>
                      <a:pt x="0" y="190"/>
                      <a:pt x="0" y="442"/>
                      <a:pt x="95" y="536"/>
                    </a:cubicBezTo>
                    <a:lnTo>
                      <a:pt x="536" y="977"/>
                    </a:lnTo>
                    <a:lnTo>
                      <a:pt x="95" y="1418"/>
                    </a:lnTo>
                    <a:cubicBezTo>
                      <a:pt x="0" y="1544"/>
                      <a:pt x="0" y="1765"/>
                      <a:pt x="95" y="1891"/>
                    </a:cubicBezTo>
                    <a:cubicBezTo>
                      <a:pt x="158" y="1954"/>
                      <a:pt x="252" y="1986"/>
                      <a:pt x="343" y="1986"/>
                    </a:cubicBezTo>
                    <a:cubicBezTo>
                      <a:pt x="434" y="1986"/>
                      <a:pt x="520" y="1954"/>
                      <a:pt x="568" y="1891"/>
                    </a:cubicBezTo>
                    <a:lnTo>
                      <a:pt x="1009" y="1450"/>
                    </a:lnTo>
                    <a:lnTo>
                      <a:pt x="1450" y="1891"/>
                    </a:lnTo>
                    <a:cubicBezTo>
                      <a:pt x="1513" y="1954"/>
                      <a:pt x="1599" y="1986"/>
                      <a:pt x="1686" y="1986"/>
                    </a:cubicBezTo>
                    <a:cubicBezTo>
                      <a:pt x="1773" y="1986"/>
                      <a:pt x="1859" y="1954"/>
                      <a:pt x="1922" y="1891"/>
                    </a:cubicBezTo>
                    <a:cubicBezTo>
                      <a:pt x="2048" y="1765"/>
                      <a:pt x="2048" y="1544"/>
                      <a:pt x="1922" y="1418"/>
                    </a:cubicBezTo>
                    <a:lnTo>
                      <a:pt x="1481" y="977"/>
                    </a:lnTo>
                    <a:lnTo>
                      <a:pt x="1922" y="536"/>
                    </a:lnTo>
                    <a:cubicBezTo>
                      <a:pt x="2048" y="442"/>
                      <a:pt x="2048" y="190"/>
                      <a:pt x="1922" y="95"/>
                    </a:cubicBezTo>
                    <a:cubicBezTo>
                      <a:pt x="1859" y="32"/>
                      <a:pt x="1773" y="1"/>
                      <a:pt x="1686" y="1"/>
                    </a:cubicBezTo>
                    <a:cubicBezTo>
                      <a:pt x="1599" y="1"/>
                      <a:pt x="1513" y="32"/>
                      <a:pt x="1450" y="95"/>
                    </a:cubicBezTo>
                    <a:lnTo>
                      <a:pt x="1009" y="505"/>
                    </a:lnTo>
                    <a:lnTo>
                      <a:pt x="568" y="95"/>
                    </a:lnTo>
                    <a:cubicBezTo>
                      <a:pt x="520" y="32"/>
                      <a:pt x="434" y="1"/>
                      <a:pt x="3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20" name="Google Shape;8164;p70"/>
              <p:cNvSpPr/>
              <p:nvPr/>
            </p:nvSpPr>
            <p:spPr>
              <a:xfrm>
                <a:off x="-3425125" y="2185250"/>
                <a:ext cx="51225" cy="4965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1986" extrusionOk="0">
                    <a:moveTo>
                      <a:pt x="343" y="1"/>
                    </a:moveTo>
                    <a:cubicBezTo>
                      <a:pt x="252" y="1"/>
                      <a:pt x="158" y="32"/>
                      <a:pt x="95" y="95"/>
                    </a:cubicBezTo>
                    <a:cubicBezTo>
                      <a:pt x="0" y="221"/>
                      <a:pt x="0" y="442"/>
                      <a:pt x="95" y="568"/>
                    </a:cubicBezTo>
                    <a:lnTo>
                      <a:pt x="536" y="1009"/>
                    </a:lnTo>
                    <a:lnTo>
                      <a:pt x="95" y="1418"/>
                    </a:lnTo>
                    <a:cubicBezTo>
                      <a:pt x="0" y="1544"/>
                      <a:pt x="0" y="1796"/>
                      <a:pt x="95" y="1891"/>
                    </a:cubicBezTo>
                    <a:cubicBezTo>
                      <a:pt x="158" y="1954"/>
                      <a:pt x="252" y="1985"/>
                      <a:pt x="343" y="1985"/>
                    </a:cubicBezTo>
                    <a:cubicBezTo>
                      <a:pt x="434" y="1985"/>
                      <a:pt x="520" y="1954"/>
                      <a:pt x="568" y="1891"/>
                    </a:cubicBezTo>
                    <a:lnTo>
                      <a:pt x="1009" y="1481"/>
                    </a:lnTo>
                    <a:lnTo>
                      <a:pt x="1450" y="1891"/>
                    </a:lnTo>
                    <a:cubicBezTo>
                      <a:pt x="1513" y="1954"/>
                      <a:pt x="1599" y="1985"/>
                      <a:pt x="1686" y="1985"/>
                    </a:cubicBezTo>
                    <a:cubicBezTo>
                      <a:pt x="1773" y="1985"/>
                      <a:pt x="1859" y="1954"/>
                      <a:pt x="1922" y="1891"/>
                    </a:cubicBezTo>
                    <a:cubicBezTo>
                      <a:pt x="2048" y="1796"/>
                      <a:pt x="2048" y="1544"/>
                      <a:pt x="1922" y="1418"/>
                    </a:cubicBezTo>
                    <a:lnTo>
                      <a:pt x="1481" y="1009"/>
                    </a:lnTo>
                    <a:lnTo>
                      <a:pt x="1922" y="568"/>
                    </a:lnTo>
                    <a:cubicBezTo>
                      <a:pt x="2048" y="410"/>
                      <a:pt x="2048" y="221"/>
                      <a:pt x="1922" y="95"/>
                    </a:cubicBezTo>
                    <a:cubicBezTo>
                      <a:pt x="1859" y="32"/>
                      <a:pt x="1773" y="1"/>
                      <a:pt x="1686" y="1"/>
                    </a:cubicBezTo>
                    <a:cubicBezTo>
                      <a:pt x="1599" y="1"/>
                      <a:pt x="1513" y="32"/>
                      <a:pt x="1450" y="95"/>
                    </a:cubicBezTo>
                    <a:lnTo>
                      <a:pt x="1009" y="536"/>
                    </a:lnTo>
                    <a:lnTo>
                      <a:pt x="568" y="95"/>
                    </a:lnTo>
                    <a:cubicBezTo>
                      <a:pt x="520" y="32"/>
                      <a:pt x="434" y="1"/>
                      <a:pt x="3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21" name="Google Shape;8165;p70"/>
              <p:cNvSpPr/>
              <p:nvPr/>
            </p:nvSpPr>
            <p:spPr>
              <a:xfrm>
                <a:off x="-3462150" y="2046625"/>
                <a:ext cx="224500" cy="291450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11658" extrusionOk="0">
                    <a:moveTo>
                      <a:pt x="5924" y="694"/>
                    </a:moveTo>
                    <a:cubicBezTo>
                      <a:pt x="6113" y="694"/>
                      <a:pt x="6270" y="851"/>
                      <a:pt x="6270" y="1040"/>
                    </a:cubicBezTo>
                    <a:cubicBezTo>
                      <a:pt x="6270" y="1229"/>
                      <a:pt x="6113" y="1387"/>
                      <a:pt x="5924" y="1387"/>
                    </a:cubicBezTo>
                    <a:lnTo>
                      <a:pt x="3151" y="1387"/>
                    </a:lnTo>
                    <a:cubicBezTo>
                      <a:pt x="2962" y="1387"/>
                      <a:pt x="2805" y="1229"/>
                      <a:pt x="2805" y="1040"/>
                    </a:cubicBezTo>
                    <a:cubicBezTo>
                      <a:pt x="2805" y="851"/>
                      <a:pt x="2962" y="694"/>
                      <a:pt x="3151" y="694"/>
                    </a:cubicBezTo>
                    <a:close/>
                    <a:moveTo>
                      <a:pt x="8034" y="1356"/>
                    </a:moveTo>
                    <a:cubicBezTo>
                      <a:pt x="8255" y="1356"/>
                      <a:pt x="8413" y="1513"/>
                      <a:pt x="8413" y="1702"/>
                    </a:cubicBezTo>
                    <a:lnTo>
                      <a:pt x="8413" y="10649"/>
                    </a:lnTo>
                    <a:lnTo>
                      <a:pt x="8287" y="10649"/>
                    </a:lnTo>
                    <a:cubicBezTo>
                      <a:pt x="8287" y="10838"/>
                      <a:pt x="8129" y="10996"/>
                      <a:pt x="7940" y="10996"/>
                    </a:cubicBezTo>
                    <a:lnTo>
                      <a:pt x="1103" y="10996"/>
                    </a:lnTo>
                    <a:cubicBezTo>
                      <a:pt x="914" y="10996"/>
                      <a:pt x="757" y="10838"/>
                      <a:pt x="757" y="10649"/>
                    </a:cubicBezTo>
                    <a:lnTo>
                      <a:pt x="757" y="1702"/>
                    </a:lnTo>
                    <a:cubicBezTo>
                      <a:pt x="757" y="1513"/>
                      <a:pt x="914" y="1356"/>
                      <a:pt x="1103" y="1356"/>
                    </a:cubicBezTo>
                    <a:lnTo>
                      <a:pt x="2206" y="1356"/>
                    </a:lnTo>
                    <a:cubicBezTo>
                      <a:pt x="2364" y="1734"/>
                      <a:pt x="2742" y="2017"/>
                      <a:pt x="3214" y="2017"/>
                    </a:cubicBezTo>
                    <a:lnTo>
                      <a:pt x="5955" y="2017"/>
                    </a:lnTo>
                    <a:cubicBezTo>
                      <a:pt x="6396" y="2017"/>
                      <a:pt x="6774" y="1734"/>
                      <a:pt x="6932" y="1356"/>
                    </a:cubicBezTo>
                    <a:close/>
                    <a:moveTo>
                      <a:pt x="3120" y="1"/>
                    </a:moveTo>
                    <a:cubicBezTo>
                      <a:pt x="2679" y="1"/>
                      <a:pt x="2301" y="284"/>
                      <a:pt x="2143" y="694"/>
                    </a:cubicBezTo>
                    <a:lnTo>
                      <a:pt x="1040" y="694"/>
                    </a:lnTo>
                    <a:cubicBezTo>
                      <a:pt x="473" y="694"/>
                      <a:pt x="1" y="1166"/>
                      <a:pt x="1" y="1702"/>
                    </a:cubicBezTo>
                    <a:lnTo>
                      <a:pt x="1" y="10649"/>
                    </a:lnTo>
                    <a:cubicBezTo>
                      <a:pt x="1" y="11185"/>
                      <a:pt x="473" y="11658"/>
                      <a:pt x="1040" y="11658"/>
                    </a:cubicBezTo>
                    <a:lnTo>
                      <a:pt x="7877" y="11658"/>
                    </a:lnTo>
                    <a:cubicBezTo>
                      <a:pt x="8444" y="11658"/>
                      <a:pt x="8917" y="11185"/>
                      <a:pt x="8917" y="10649"/>
                    </a:cubicBezTo>
                    <a:lnTo>
                      <a:pt x="8917" y="1702"/>
                    </a:lnTo>
                    <a:cubicBezTo>
                      <a:pt x="8980" y="1166"/>
                      <a:pt x="8507" y="694"/>
                      <a:pt x="7971" y="694"/>
                    </a:cubicBezTo>
                    <a:lnTo>
                      <a:pt x="6869" y="694"/>
                    </a:lnTo>
                    <a:cubicBezTo>
                      <a:pt x="6711" y="284"/>
                      <a:pt x="6365" y="1"/>
                      <a:pt x="589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22" name="Google Shape;8166;p70"/>
              <p:cNvSpPr/>
              <p:nvPr/>
            </p:nvSpPr>
            <p:spPr>
              <a:xfrm>
                <a:off x="-3358175" y="2133275"/>
                <a:ext cx="866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3088" y="725"/>
                    </a:lnTo>
                    <a:cubicBezTo>
                      <a:pt x="3308" y="725"/>
                      <a:pt x="3466" y="567"/>
                      <a:pt x="3466" y="378"/>
                    </a:cubicBezTo>
                    <a:cubicBezTo>
                      <a:pt x="3466" y="158"/>
                      <a:pt x="3308" y="0"/>
                      <a:pt x="30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23" name="Google Shape;8167;p70"/>
              <p:cNvSpPr/>
              <p:nvPr/>
            </p:nvSpPr>
            <p:spPr>
              <a:xfrm>
                <a:off x="-3358175" y="2201800"/>
                <a:ext cx="866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lnTo>
                      <a:pt x="3088" y="693"/>
                    </a:lnTo>
                    <a:cubicBezTo>
                      <a:pt x="3308" y="693"/>
                      <a:pt x="3466" y="536"/>
                      <a:pt x="3466" y="347"/>
                    </a:cubicBezTo>
                    <a:cubicBezTo>
                      <a:pt x="3466" y="158"/>
                      <a:pt x="3308" y="0"/>
                      <a:pt x="30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24" name="Google Shape;8168;p70"/>
              <p:cNvSpPr/>
              <p:nvPr/>
            </p:nvSpPr>
            <p:spPr>
              <a:xfrm>
                <a:off x="-3358175" y="2270325"/>
                <a:ext cx="866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3088" y="725"/>
                    </a:lnTo>
                    <a:cubicBezTo>
                      <a:pt x="3308" y="725"/>
                      <a:pt x="3466" y="567"/>
                      <a:pt x="3466" y="347"/>
                    </a:cubicBezTo>
                    <a:cubicBezTo>
                      <a:pt x="3466" y="158"/>
                      <a:pt x="3308" y="0"/>
                      <a:pt x="30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</p:grpSp>
        <p:sp>
          <p:nvSpPr>
            <p:cNvPr id="38" name="Google Shape;451;p45"/>
            <p:cNvSpPr txBox="1">
              <a:spLocks/>
            </p:cNvSpPr>
            <p:nvPr/>
          </p:nvSpPr>
          <p:spPr>
            <a:xfrm>
              <a:off x="3831108" y="1851305"/>
              <a:ext cx="1751100" cy="6746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상품 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검색 조회</a:t>
              </a:r>
              <a:endPara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  <a:p>
              <a:pPr marL="0" indent="0" algn="ctr"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상세 조회</a:t>
              </a:r>
              <a:endPara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  <a:p>
              <a:pPr marL="0" indent="0" algn="ctr">
                <a:buFont typeface="Spectral Light"/>
                <a:buNone/>
              </a:pPr>
              <a:endParaRPr 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615820" y="1173724"/>
            <a:ext cx="2030392" cy="1010040"/>
            <a:chOff x="4922529" y="2915982"/>
            <a:chExt cx="2030392" cy="1010040"/>
          </a:xfrm>
        </p:grpSpPr>
        <p:sp>
          <p:nvSpPr>
            <p:cNvPr id="25" name="Google Shape;4275;p61"/>
            <p:cNvSpPr/>
            <p:nvPr/>
          </p:nvSpPr>
          <p:spPr>
            <a:xfrm>
              <a:off x="5600063" y="2915982"/>
              <a:ext cx="596365" cy="507702"/>
            </a:xfrm>
            <a:custGeom>
              <a:avLst/>
              <a:gdLst/>
              <a:ahLst/>
              <a:cxnLst/>
              <a:rect l="l" t="t" r="r" b="b"/>
              <a:pathLst>
                <a:path w="19412" h="16526" extrusionOk="0">
                  <a:moveTo>
                    <a:pt x="8421" y="4128"/>
                  </a:moveTo>
                  <a:lnTo>
                    <a:pt x="8421" y="6791"/>
                  </a:lnTo>
                  <a:lnTo>
                    <a:pt x="5302" y="6791"/>
                  </a:lnTo>
                  <a:lnTo>
                    <a:pt x="4511" y="4128"/>
                  </a:lnTo>
                  <a:close/>
                  <a:moveTo>
                    <a:pt x="12661" y="4131"/>
                  </a:moveTo>
                  <a:lnTo>
                    <a:pt x="12661" y="6791"/>
                  </a:lnTo>
                  <a:lnTo>
                    <a:pt x="9554" y="6791"/>
                  </a:lnTo>
                  <a:lnTo>
                    <a:pt x="9554" y="4131"/>
                  </a:lnTo>
                  <a:close/>
                  <a:moveTo>
                    <a:pt x="17999" y="4131"/>
                  </a:moveTo>
                  <a:lnTo>
                    <a:pt x="17208" y="6791"/>
                  </a:lnTo>
                  <a:lnTo>
                    <a:pt x="13793" y="6791"/>
                  </a:lnTo>
                  <a:lnTo>
                    <a:pt x="13793" y="4131"/>
                  </a:lnTo>
                  <a:close/>
                  <a:moveTo>
                    <a:pt x="8421" y="7923"/>
                  </a:moveTo>
                  <a:lnTo>
                    <a:pt x="8421" y="10583"/>
                  </a:lnTo>
                  <a:lnTo>
                    <a:pt x="6432" y="10583"/>
                  </a:lnTo>
                  <a:lnTo>
                    <a:pt x="5640" y="7923"/>
                  </a:lnTo>
                  <a:close/>
                  <a:moveTo>
                    <a:pt x="12661" y="7923"/>
                  </a:moveTo>
                  <a:lnTo>
                    <a:pt x="12661" y="10583"/>
                  </a:lnTo>
                  <a:lnTo>
                    <a:pt x="9554" y="10583"/>
                  </a:lnTo>
                  <a:lnTo>
                    <a:pt x="9554" y="7923"/>
                  </a:lnTo>
                  <a:close/>
                  <a:moveTo>
                    <a:pt x="16873" y="7923"/>
                  </a:moveTo>
                  <a:lnTo>
                    <a:pt x="16076" y="10583"/>
                  </a:lnTo>
                  <a:lnTo>
                    <a:pt x="13793" y="10583"/>
                  </a:lnTo>
                  <a:lnTo>
                    <a:pt x="13793" y="7923"/>
                  </a:lnTo>
                  <a:close/>
                  <a:moveTo>
                    <a:pt x="7935" y="13570"/>
                  </a:moveTo>
                  <a:cubicBezTo>
                    <a:pt x="8744" y="13570"/>
                    <a:pt x="9152" y="14551"/>
                    <a:pt x="8578" y="15125"/>
                  </a:cubicBezTo>
                  <a:cubicBezTo>
                    <a:pt x="8393" y="15310"/>
                    <a:pt x="8165" y="15393"/>
                    <a:pt x="7941" y="15393"/>
                  </a:cubicBezTo>
                  <a:cubicBezTo>
                    <a:pt x="7473" y="15393"/>
                    <a:pt x="7023" y="15029"/>
                    <a:pt x="7023" y="14482"/>
                  </a:cubicBezTo>
                  <a:cubicBezTo>
                    <a:pt x="7023" y="13977"/>
                    <a:pt x="7431" y="13573"/>
                    <a:pt x="7932" y="13570"/>
                  </a:cubicBezTo>
                  <a:close/>
                  <a:moveTo>
                    <a:pt x="14910" y="13570"/>
                  </a:moveTo>
                  <a:cubicBezTo>
                    <a:pt x="15719" y="13570"/>
                    <a:pt x="16127" y="14551"/>
                    <a:pt x="15553" y="15125"/>
                  </a:cubicBezTo>
                  <a:cubicBezTo>
                    <a:pt x="15368" y="15310"/>
                    <a:pt x="15140" y="15393"/>
                    <a:pt x="14916" y="15393"/>
                  </a:cubicBezTo>
                  <a:cubicBezTo>
                    <a:pt x="14448" y="15393"/>
                    <a:pt x="13998" y="15029"/>
                    <a:pt x="13998" y="14482"/>
                  </a:cubicBezTo>
                  <a:cubicBezTo>
                    <a:pt x="13998" y="13977"/>
                    <a:pt x="14406" y="13570"/>
                    <a:pt x="14910" y="13570"/>
                  </a:cubicBezTo>
                  <a:close/>
                  <a:moveTo>
                    <a:pt x="568" y="0"/>
                  </a:moveTo>
                  <a:cubicBezTo>
                    <a:pt x="254" y="0"/>
                    <a:pt x="0" y="254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lnTo>
                    <a:pt x="2437" y="1133"/>
                  </a:lnTo>
                  <a:lnTo>
                    <a:pt x="3204" y="3714"/>
                  </a:lnTo>
                  <a:cubicBezTo>
                    <a:pt x="3207" y="3720"/>
                    <a:pt x="3210" y="3729"/>
                    <a:pt x="3213" y="3738"/>
                  </a:cubicBezTo>
                  <a:lnTo>
                    <a:pt x="5251" y="10589"/>
                  </a:lnTo>
                  <a:cubicBezTo>
                    <a:pt x="4052" y="10671"/>
                    <a:pt x="3131" y="11685"/>
                    <a:pt x="3171" y="12887"/>
                  </a:cubicBezTo>
                  <a:cubicBezTo>
                    <a:pt x="3210" y="14089"/>
                    <a:pt x="4194" y="15043"/>
                    <a:pt x="5396" y="15046"/>
                  </a:cubicBezTo>
                  <a:lnTo>
                    <a:pt x="5970" y="15046"/>
                  </a:lnTo>
                  <a:cubicBezTo>
                    <a:pt x="6220" y="15922"/>
                    <a:pt x="7020" y="16526"/>
                    <a:pt x="7932" y="16526"/>
                  </a:cubicBezTo>
                  <a:cubicBezTo>
                    <a:pt x="8841" y="16526"/>
                    <a:pt x="9641" y="15922"/>
                    <a:pt x="9895" y="15046"/>
                  </a:cubicBezTo>
                  <a:lnTo>
                    <a:pt x="12947" y="15046"/>
                  </a:lnTo>
                  <a:cubicBezTo>
                    <a:pt x="13198" y="15922"/>
                    <a:pt x="13998" y="16523"/>
                    <a:pt x="14910" y="16523"/>
                  </a:cubicBezTo>
                  <a:cubicBezTo>
                    <a:pt x="15819" y="16523"/>
                    <a:pt x="16619" y="15922"/>
                    <a:pt x="16873" y="15046"/>
                  </a:cubicBezTo>
                  <a:lnTo>
                    <a:pt x="17616" y="15046"/>
                  </a:lnTo>
                  <a:cubicBezTo>
                    <a:pt x="17927" y="15046"/>
                    <a:pt x="18180" y="14793"/>
                    <a:pt x="18180" y="14482"/>
                  </a:cubicBezTo>
                  <a:cubicBezTo>
                    <a:pt x="18180" y="14167"/>
                    <a:pt x="17927" y="13914"/>
                    <a:pt x="17616" y="13914"/>
                  </a:cubicBezTo>
                  <a:lnTo>
                    <a:pt x="16873" y="13914"/>
                  </a:lnTo>
                  <a:cubicBezTo>
                    <a:pt x="16619" y="13041"/>
                    <a:pt x="15819" y="12437"/>
                    <a:pt x="14910" y="12437"/>
                  </a:cubicBezTo>
                  <a:cubicBezTo>
                    <a:pt x="13998" y="12437"/>
                    <a:pt x="13198" y="13041"/>
                    <a:pt x="12947" y="13914"/>
                  </a:cubicBezTo>
                  <a:lnTo>
                    <a:pt x="9895" y="13914"/>
                  </a:lnTo>
                  <a:cubicBezTo>
                    <a:pt x="9644" y="13038"/>
                    <a:pt x="8844" y="12437"/>
                    <a:pt x="7932" y="12437"/>
                  </a:cubicBezTo>
                  <a:cubicBezTo>
                    <a:pt x="7023" y="12437"/>
                    <a:pt x="6223" y="13038"/>
                    <a:pt x="5970" y="13914"/>
                  </a:cubicBezTo>
                  <a:lnTo>
                    <a:pt x="5399" y="13914"/>
                  </a:lnTo>
                  <a:cubicBezTo>
                    <a:pt x="4798" y="13905"/>
                    <a:pt x="4318" y="13416"/>
                    <a:pt x="4318" y="12815"/>
                  </a:cubicBezTo>
                  <a:cubicBezTo>
                    <a:pt x="4318" y="12217"/>
                    <a:pt x="4798" y="11728"/>
                    <a:pt x="5399" y="11716"/>
                  </a:cubicBezTo>
                  <a:lnTo>
                    <a:pt x="16501" y="11716"/>
                  </a:lnTo>
                  <a:cubicBezTo>
                    <a:pt x="16752" y="11716"/>
                    <a:pt x="16972" y="11553"/>
                    <a:pt x="17045" y="11311"/>
                  </a:cubicBezTo>
                  <a:lnTo>
                    <a:pt x="19303" y="3726"/>
                  </a:lnTo>
                  <a:cubicBezTo>
                    <a:pt x="19412" y="3362"/>
                    <a:pt x="19140" y="2999"/>
                    <a:pt x="18765" y="2999"/>
                  </a:cubicBezTo>
                  <a:cubicBezTo>
                    <a:pt x="18763" y="2999"/>
                    <a:pt x="18761" y="2999"/>
                    <a:pt x="18760" y="2999"/>
                  </a:cubicBezTo>
                  <a:lnTo>
                    <a:pt x="4173" y="2999"/>
                  </a:lnTo>
                  <a:lnTo>
                    <a:pt x="3400" y="405"/>
                  </a:lnTo>
                  <a:cubicBezTo>
                    <a:pt x="3328" y="163"/>
                    <a:pt x="3107" y="0"/>
                    <a:pt x="2856" y="0"/>
                  </a:cubicBezTo>
                  <a:close/>
                </a:path>
              </a:pathLst>
            </a:custGeom>
            <a:solidFill>
              <a:srgbClr val="90C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</p:txBody>
        </p:sp>
        <p:sp>
          <p:nvSpPr>
            <p:cNvPr id="39" name="Google Shape;451;p45"/>
            <p:cNvSpPr txBox="1">
              <a:spLocks/>
            </p:cNvSpPr>
            <p:nvPr/>
          </p:nvSpPr>
          <p:spPr>
            <a:xfrm>
              <a:off x="4922529" y="3380501"/>
              <a:ext cx="2030392" cy="5455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장바구니 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장바구니 추가</a:t>
              </a:r>
              <a:endPara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  <a:p>
              <a:pPr marL="0" indent="0" algn="ctr">
                <a:buNone/>
              </a:pPr>
              <a:r>
                <a:rPr lang="ko-KR" altLang="en-US" sz="1000" dirty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장바구니 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 조회</a:t>
              </a:r>
              <a:endPara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  <a:p>
              <a:pPr marL="0" indent="0" algn="ctr">
                <a:buNone/>
              </a:pPr>
              <a:r>
                <a:rPr lang="ko-KR" altLang="en-US" sz="1000" dirty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장바구니 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 수정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/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삭제</a:t>
              </a:r>
              <a:endParaRPr 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779926" y="1173724"/>
            <a:ext cx="1751100" cy="1302443"/>
            <a:chOff x="5270246" y="1709829"/>
            <a:chExt cx="1751100" cy="1302443"/>
          </a:xfrm>
        </p:grpSpPr>
        <p:sp>
          <p:nvSpPr>
            <p:cNvPr id="26" name="Google Shape;4487;p61"/>
            <p:cNvSpPr/>
            <p:nvPr/>
          </p:nvSpPr>
          <p:spPr>
            <a:xfrm>
              <a:off x="5870029" y="1709829"/>
              <a:ext cx="549690" cy="549830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4" y="5208"/>
                  </a:lnTo>
                  <a:lnTo>
                    <a:pt x="14283" y="6820"/>
                  </a:lnTo>
                  <a:lnTo>
                    <a:pt x="6360" y="2756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149" y="3405"/>
                  </a:moveTo>
                  <a:lnTo>
                    <a:pt x="13027" y="7448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149" y="3405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6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0" y="6132"/>
                  </a:moveTo>
                  <a:lnTo>
                    <a:pt x="18190" y="13629"/>
                  </a:lnTo>
                  <a:cubicBezTo>
                    <a:pt x="18193" y="13744"/>
                    <a:pt x="18126" y="13853"/>
                    <a:pt x="18021" y="13907"/>
                  </a:cubicBezTo>
                  <a:lnTo>
                    <a:pt x="10028" y="17953"/>
                  </a:lnTo>
                  <a:lnTo>
                    <a:pt x="10028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2" y="10592"/>
                    <a:pt x="14862" y="10281"/>
                  </a:cubicBezTo>
                  <a:lnTo>
                    <a:pt x="14862" y="7796"/>
                  </a:lnTo>
                  <a:lnTo>
                    <a:pt x="18190" y="6132"/>
                  </a:lnTo>
                  <a:close/>
                  <a:moveTo>
                    <a:pt x="9473" y="0"/>
                  </a:moveTo>
                  <a:cubicBezTo>
                    <a:pt x="9238" y="0"/>
                    <a:pt x="9003" y="58"/>
                    <a:pt x="8790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6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19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31" y="160"/>
                  </a:lnTo>
                  <a:cubicBezTo>
                    <a:pt x="9924" y="53"/>
                    <a:pt x="9698" y="0"/>
                    <a:pt x="9473" y="0"/>
                  </a:cubicBezTo>
                  <a:close/>
                </a:path>
              </a:pathLst>
            </a:custGeom>
            <a:solidFill>
              <a:srgbClr val="90C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</p:txBody>
        </p:sp>
        <p:sp>
          <p:nvSpPr>
            <p:cNvPr id="40" name="Google Shape;451;p45"/>
            <p:cNvSpPr txBox="1">
              <a:spLocks/>
            </p:cNvSpPr>
            <p:nvPr/>
          </p:nvSpPr>
          <p:spPr>
            <a:xfrm>
              <a:off x="5270246" y="2188612"/>
              <a:ext cx="1751100" cy="823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주문 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주문 하기</a:t>
              </a:r>
              <a:endPara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결제 하기</a:t>
              </a:r>
              <a:endPara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173536" y="2963329"/>
            <a:ext cx="1751100" cy="1249093"/>
            <a:chOff x="6676530" y="3078461"/>
            <a:chExt cx="1751100" cy="1249093"/>
          </a:xfrm>
        </p:grpSpPr>
        <p:grpSp>
          <p:nvGrpSpPr>
            <p:cNvPr id="27" name="Google Shape;4562;p62"/>
            <p:cNvGrpSpPr/>
            <p:nvPr/>
          </p:nvGrpSpPr>
          <p:grpSpPr>
            <a:xfrm>
              <a:off x="7283128" y="3078461"/>
              <a:ext cx="574406" cy="557391"/>
              <a:chOff x="-59481900" y="2290800"/>
              <a:chExt cx="319000" cy="309550"/>
            </a:xfrm>
            <a:solidFill>
              <a:srgbClr val="90CCFA"/>
            </a:solidFill>
          </p:grpSpPr>
          <p:sp>
            <p:nvSpPr>
              <p:cNvPr id="28" name="Google Shape;4563;p62"/>
              <p:cNvSpPr/>
              <p:nvPr/>
            </p:nvSpPr>
            <p:spPr>
              <a:xfrm>
                <a:off x="-59481900" y="2290800"/>
                <a:ext cx="319000" cy="309550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2382" extrusionOk="0">
                    <a:moveTo>
                      <a:pt x="6427" y="851"/>
                    </a:moveTo>
                    <a:cubicBezTo>
                      <a:pt x="6900" y="851"/>
                      <a:pt x="7247" y="1197"/>
                      <a:pt x="7247" y="1670"/>
                    </a:cubicBezTo>
                    <a:lnTo>
                      <a:pt x="7247" y="4159"/>
                    </a:lnTo>
                    <a:lnTo>
                      <a:pt x="5608" y="4159"/>
                    </a:lnTo>
                    <a:lnTo>
                      <a:pt x="5608" y="1670"/>
                    </a:lnTo>
                    <a:cubicBezTo>
                      <a:pt x="5608" y="1197"/>
                      <a:pt x="5955" y="851"/>
                      <a:pt x="6427" y="851"/>
                    </a:cubicBezTo>
                    <a:close/>
                    <a:moveTo>
                      <a:pt x="11594" y="3308"/>
                    </a:moveTo>
                    <a:cubicBezTo>
                      <a:pt x="11846" y="3308"/>
                      <a:pt x="12004" y="3529"/>
                      <a:pt x="12004" y="3749"/>
                    </a:cubicBezTo>
                    <a:lnTo>
                      <a:pt x="12004" y="11185"/>
                    </a:lnTo>
                    <a:lnTo>
                      <a:pt x="11941" y="11185"/>
                    </a:lnTo>
                    <a:cubicBezTo>
                      <a:pt x="11941" y="11437"/>
                      <a:pt x="11752" y="11594"/>
                      <a:pt x="11563" y="11594"/>
                    </a:cubicBezTo>
                    <a:lnTo>
                      <a:pt x="1355" y="11594"/>
                    </a:lnTo>
                    <a:cubicBezTo>
                      <a:pt x="1103" y="11594"/>
                      <a:pt x="914" y="11405"/>
                      <a:pt x="914" y="11185"/>
                    </a:cubicBezTo>
                    <a:lnTo>
                      <a:pt x="914" y="3749"/>
                    </a:lnTo>
                    <a:cubicBezTo>
                      <a:pt x="914" y="3529"/>
                      <a:pt x="1103" y="3308"/>
                      <a:pt x="1355" y="3308"/>
                    </a:cubicBezTo>
                    <a:lnTo>
                      <a:pt x="4821" y="3308"/>
                    </a:lnTo>
                    <a:lnTo>
                      <a:pt x="4821" y="4568"/>
                    </a:lnTo>
                    <a:cubicBezTo>
                      <a:pt x="4821" y="4821"/>
                      <a:pt x="5010" y="5010"/>
                      <a:pt x="5199" y="5010"/>
                    </a:cubicBezTo>
                    <a:lnTo>
                      <a:pt x="7688" y="5010"/>
                    </a:lnTo>
                    <a:cubicBezTo>
                      <a:pt x="7940" y="5010"/>
                      <a:pt x="8129" y="4821"/>
                      <a:pt x="8129" y="4568"/>
                    </a:cubicBezTo>
                    <a:lnTo>
                      <a:pt x="8129" y="3308"/>
                    </a:lnTo>
                    <a:close/>
                    <a:moveTo>
                      <a:pt x="6396" y="0"/>
                    </a:moveTo>
                    <a:cubicBezTo>
                      <a:pt x="5482" y="0"/>
                      <a:pt x="4726" y="756"/>
                      <a:pt x="4726" y="1670"/>
                    </a:cubicBezTo>
                    <a:lnTo>
                      <a:pt x="4726" y="2489"/>
                    </a:lnTo>
                    <a:lnTo>
                      <a:pt x="1261" y="2489"/>
                    </a:lnTo>
                    <a:cubicBezTo>
                      <a:pt x="599" y="2489"/>
                      <a:pt x="0" y="3056"/>
                      <a:pt x="0" y="3718"/>
                    </a:cubicBezTo>
                    <a:lnTo>
                      <a:pt x="0" y="11153"/>
                    </a:lnTo>
                    <a:cubicBezTo>
                      <a:pt x="0" y="11815"/>
                      <a:pt x="568" y="12382"/>
                      <a:pt x="1261" y="12382"/>
                    </a:cubicBezTo>
                    <a:lnTo>
                      <a:pt x="11468" y="12382"/>
                    </a:lnTo>
                    <a:cubicBezTo>
                      <a:pt x="12130" y="12382"/>
                      <a:pt x="12697" y="11815"/>
                      <a:pt x="12697" y="11153"/>
                    </a:cubicBezTo>
                    <a:lnTo>
                      <a:pt x="12697" y="3749"/>
                    </a:lnTo>
                    <a:cubicBezTo>
                      <a:pt x="12760" y="3025"/>
                      <a:pt x="12193" y="2489"/>
                      <a:pt x="11500" y="2489"/>
                    </a:cubicBezTo>
                    <a:lnTo>
                      <a:pt x="8034" y="2489"/>
                    </a:lnTo>
                    <a:lnTo>
                      <a:pt x="8034" y="1670"/>
                    </a:lnTo>
                    <a:cubicBezTo>
                      <a:pt x="8034" y="756"/>
                      <a:pt x="7310" y="0"/>
                      <a:pt x="63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29" name="Google Shape;4564;p62"/>
              <p:cNvSpPr/>
              <p:nvPr/>
            </p:nvSpPr>
            <p:spPr>
              <a:xfrm>
                <a:off x="-59287350" y="2456200"/>
                <a:ext cx="83500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3340" h="851" extrusionOk="0">
                    <a:moveTo>
                      <a:pt x="410" y="0"/>
                    </a:moveTo>
                    <a:cubicBezTo>
                      <a:pt x="189" y="0"/>
                      <a:pt x="0" y="221"/>
                      <a:pt x="0" y="441"/>
                    </a:cubicBezTo>
                    <a:cubicBezTo>
                      <a:pt x="0" y="693"/>
                      <a:pt x="189" y="851"/>
                      <a:pt x="410" y="851"/>
                    </a:cubicBezTo>
                    <a:lnTo>
                      <a:pt x="2899" y="851"/>
                    </a:lnTo>
                    <a:cubicBezTo>
                      <a:pt x="3151" y="851"/>
                      <a:pt x="3308" y="630"/>
                      <a:pt x="3308" y="441"/>
                    </a:cubicBezTo>
                    <a:cubicBezTo>
                      <a:pt x="3340" y="221"/>
                      <a:pt x="3151" y="0"/>
                      <a:pt x="28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30" name="Google Shape;4565;p62"/>
              <p:cNvSpPr/>
              <p:nvPr/>
            </p:nvSpPr>
            <p:spPr>
              <a:xfrm>
                <a:off x="-59287350" y="2497950"/>
                <a:ext cx="83500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3340" h="851" extrusionOk="0">
                    <a:moveTo>
                      <a:pt x="410" y="0"/>
                    </a:moveTo>
                    <a:cubicBezTo>
                      <a:pt x="189" y="0"/>
                      <a:pt x="0" y="189"/>
                      <a:pt x="0" y="441"/>
                    </a:cubicBezTo>
                    <a:cubicBezTo>
                      <a:pt x="0" y="662"/>
                      <a:pt x="189" y="851"/>
                      <a:pt x="410" y="851"/>
                    </a:cubicBezTo>
                    <a:lnTo>
                      <a:pt x="2899" y="851"/>
                    </a:lnTo>
                    <a:cubicBezTo>
                      <a:pt x="3151" y="851"/>
                      <a:pt x="3308" y="662"/>
                      <a:pt x="3308" y="441"/>
                    </a:cubicBezTo>
                    <a:cubicBezTo>
                      <a:pt x="3340" y="189"/>
                      <a:pt x="3151" y="0"/>
                      <a:pt x="28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31" name="Google Shape;4566;p62"/>
              <p:cNvSpPr/>
              <p:nvPr/>
            </p:nvSpPr>
            <p:spPr>
              <a:xfrm>
                <a:off x="-59287350" y="2538900"/>
                <a:ext cx="827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883" extrusionOk="0">
                    <a:moveTo>
                      <a:pt x="410" y="0"/>
                    </a:moveTo>
                    <a:cubicBezTo>
                      <a:pt x="189" y="0"/>
                      <a:pt x="0" y="221"/>
                      <a:pt x="0" y="441"/>
                    </a:cubicBezTo>
                    <a:cubicBezTo>
                      <a:pt x="0" y="662"/>
                      <a:pt x="189" y="882"/>
                      <a:pt x="410" y="882"/>
                    </a:cubicBezTo>
                    <a:lnTo>
                      <a:pt x="2899" y="882"/>
                    </a:lnTo>
                    <a:cubicBezTo>
                      <a:pt x="3151" y="882"/>
                      <a:pt x="3308" y="662"/>
                      <a:pt x="3308" y="441"/>
                    </a:cubicBezTo>
                    <a:cubicBezTo>
                      <a:pt x="3308" y="221"/>
                      <a:pt x="3151" y="0"/>
                      <a:pt x="28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32" name="Google Shape;4567;p62"/>
              <p:cNvSpPr/>
              <p:nvPr/>
            </p:nvSpPr>
            <p:spPr>
              <a:xfrm>
                <a:off x="-59439375" y="2425425"/>
                <a:ext cx="125250" cy="134750"/>
              </a:xfrm>
              <a:custGeom>
                <a:avLst/>
                <a:gdLst/>
                <a:ahLst/>
                <a:cxnLst/>
                <a:rect l="l" t="t" r="r" b="b"/>
                <a:pathLst>
                  <a:path w="5010" h="5390" extrusionOk="0">
                    <a:moveTo>
                      <a:pt x="2518" y="855"/>
                    </a:moveTo>
                    <a:cubicBezTo>
                      <a:pt x="2722" y="855"/>
                      <a:pt x="2928" y="925"/>
                      <a:pt x="3088" y="1074"/>
                    </a:cubicBezTo>
                    <a:cubicBezTo>
                      <a:pt x="3277" y="1294"/>
                      <a:pt x="3340" y="1609"/>
                      <a:pt x="3277" y="1924"/>
                    </a:cubicBezTo>
                    <a:cubicBezTo>
                      <a:pt x="3183" y="2176"/>
                      <a:pt x="2994" y="2428"/>
                      <a:pt x="2710" y="2460"/>
                    </a:cubicBezTo>
                    <a:cubicBezTo>
                      <a:pt x="2626" y="2485"/>
                      <a:pt x="2546" y="2497"/>
                      <a:pt x="2469" y="2497"/>
                    </a:cubicBezTo>
                    <a:cubicBezTo>
                      <a:pt x="2260" y="2497"/>
                      <a:pt x="2076" y="2409"/>
                      <a:pt x="1891" y="2271"/>
                    </a:cubicBezTo>
                    <a:cubicBezTo>
                      <a:pt x="1702" y="2019"/>
                      <a:pt x="1607" y="1704"/>
                      <a:pt x="1702" y="1452"/>
                    </a:cubicBezTo>
                    <a:cubicBezTo>
                      <a:pt x="1802" y="1070"/>
                      <a:pt x="2158" y="855"/>
                      <a:pt x="2518" y="855"/>
                    </a:cubicBezTo>
                    <a:close/>
                    <a:moveTo>
                      <a:pt x="2521" y="3342"/>
                    </a:moveTo>
                    <a:cubicBezTo>
                      <a:pt x="3309" y="3342"/>
                      <a:pt x="3939" y="3846"/>
                      <a:pt x="4159" y="4539"/>
                    </a:cubicBezTo>
                    <a:lnTo>
                      <a:pt x="914" y="4539"/>
                    </a:lnTo>
                    <a:cubicBezTo>
                      <a:pt x="1103" y="3846"/>
                      <a:pt x="1733" y="3342"/>
                      <a:pt x="2521" y="3342"/>
                    </a:cubicBezTo>
                    <a:close/>
                    <a:moveTo>
                      <a:pt x="2473" y="0"/>
                    </a:moveTo>
                    <a:cubicBezTo>
                      <a:pt x="1781" y="0"/>
                      <a:pt x="1110" y="436"/>
                      <a:pt x="914" y="1200"/>
                    </a:cubicBezTo>
                    <a:cubicBezTo>
                      <a:pt x="757" y="1798"/>
                      <a:pt x="914" y="2334"/>
                      <a:pt x="1292" y="2775"/>
                    </a:cubicBezTo>
                    <a:cubicBezTo>
                      <a:pt x="568" y="3216"/>
                      <a:pt x="1" y="4004"/>
                      <a:pt x="1" y="4949"/>
                    </a:cubicBezTo>
                    <a:cubicBezTo>
                      <a:pt x="1" y="5169"/>
                      <a:pt x="190" y="5390"/>
                      <a:pt x="410" y="5390"/>
                    </a:cubicBezTo>
                    <a:lnTo>
                      <a:pt x="4537" y="5390"/>
                    </a:lnTo>
                    <a:cubicBezTo>
                      <a:pt x="4758" y="5390"/>
                      <a:pt x="4978" y="5169"/>
                      <a:pt x="4978" y="4949"/>
                    </a:cubicBezTo>
                    <a:cubicBezTo>
                      <a:pt x="5010" y="4035"/>
                      <a:pt x="4506" y="3216"/>
                      <a:pt x="3718" y="2807"/>
                    </a:cubicBezTo>
                    <a:cubicBezTo>
                      <a:pt x="3907" y="2618"/>
                      <a:pt x="4033" y="2397"/>
                      <a:pt x="4096" y="2113"/>
                    </a:cubicBezTo>
                    <a:cubicBezTo>
                      <a:pt x="4254" y="1515"/>
                      <a:pt x="4096" y="916"/>
                      <a:pt x="3655" y="507"/>
                    </a:cubicBezTo>
                    <a:cubicBezTo>
                      <a:pt x="3322" y="161"/>
                      <a:pt x="2894" y="0"/>
                      <a:pt x="24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33" name="Google Shape;4568;p62"/>
              <p:cNvSpPr/>
              <p:nvPr/>
            </p:nvSpPr>
            <p:spPr>
              <a:xfrm>
                <a:off x="-59327525" y="2325450"/>
                <a:ext cx="1340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7" extrusionOk="0">
                    <a:moveTo>
                      <a:pt x="252" y="1"/>
                    </a:moveTo>
                    <a:cubicBezTo>
                      <a:pt x="95" y="1"/>
                      <a:pt x="0" y="127"/>
                      <a:pt x="0" y="284"/>
                    </a:cubicBezTo>
                    <a:cubicBezTo>
                      <a:pt x="0" y="442"/>
                      <a:pt x="95" y="536"/>
                      <a:pt x="252" y="536"/>
                    </a:cubicBezTo>
                    <a:cubicBezTo>
                      <a:pt x="410" y="536"/>
                      <a:pt x="536" y="442"/>
                      <a:pt x="536" y="284"/>
                    </a:cubicBezTo>
                    <a:cubicBezTo>
                      <a:pt x="536" y="127"/>
                      <a:pt x="410" y="1"/>
                      <a:pt x="2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</p:grpSp>
        <p:sp>
          <p:nvSpPr>
            <p:cNvPr id="41" name="Google Shape;451;p45"/>
            <p:cNvSpPr txBox="1">
              <a:spLocks/>
            </p:cNvSpPr>
            <p:nvPr/>
          </p:nvSpPr>
          <p:spPr>
            <a:xfrm>
              <a:off x="6676530" y="3607756"/>
              <a:ext cx="1751100" cy="719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err="1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마이페이지</a:t>
              </a:r>
              <a:r>
                <a:rPr lang="ko-KR" altLang="en-US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 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err="1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주문정보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(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조회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 취소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)</a:t>
              </a: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회원정보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(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조회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수정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860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설계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ko-KR" altLang="en-US" dirty="0" err="1" smtClean="0"/>
              <a:t>백엔드</a:t>
            </a:r>
            <a:r>
              <a:rPr lang="ko-KR" altLang="en-US" dirty="0" smtClean="0"/>
              <a:t> 기능 설계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705607"/>
              </p:ext>
            </p:extLst>
          </p:nvPr>
        </p:nvGraphicFramePr>
        <p:xfrm>
          <a:off x="1092193" y="1254000"/>
          <a:ext cx="1258819" cy="3353333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258819">
                  <a:extLst>
                    <a:ext uri="{9D8B030D-6E8A-4147-A177-3AD203B41FA5}">
                      <a16:colId xmlns:a16="http://schemas.microsoft.com/office/drawing/2014/main" val="1006007398"/>
                    </a:ext>
                  </a:extLst>
                </a:gridCol>
              </a:tblGrid>
              <a:tr h="3437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err="1" smtClean="0"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Spectral Light"/>
                        </a:rPr>
                        <a:t>Intercepter</a:t>
                      </a:r>
                      <a:endParaRPr lang="ko-KR" altLang="en-US" sz="1400" b="0" i="0" u="none" strike="noStrike" cap="none" dirty="0" smtClean="0"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Spectral Light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92730"/>
                  </a:ext>
                </a:extLst>
              </a:tr>
              <a:tr h="3009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Request</a:t>
                      </a:r>
                    </a:p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Mapping</a:t>
                      </a:r>
                    </a:p>
                    <a:p>
                      <a:pPr algn="ctr" latinLnBrk="1"/>
                      <a:r>
                        <a:rPr lang="en-US" altLang="ko-KR" sz="11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ViewName</a:t>
                      </a:r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반환</a:t>
                      </a:r>
                      <a:endParaRPr lang="ko-KR" altLang="en-US" sz="11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55084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472753"/>
              </p:ext>
            </p:extLst>
          </p:nvPr>
        </p:nvGraphicFramePr>
        <p:xfrm>
          <a:off x="2647132" y="1253999"/>
          <a:ext cx="1259081" cy="3353334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259081">
                  <a:extLst>
                    <a:ext uri="{9D8B030D-6E8A-4147-A177-3AD203B41FA5}">
                      <a16:colId xmlns:a16="http://schemas.microsoft.com/office/drawing/2014/main" val="1006007398"/>
                    </a:ext>
                  </a:extLst>
                </a:gridCol>
              </a:tblGrid>
              <a:tr h="3431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smtClean="0"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Controller</a:t>
                      </a:r>
                      <a:endParaRPr lang="ko-KR" altLang="en-US" sz="1400" b="0" i="0" u="none" strike="noStrike" cap="none" dirty="0" smtClean="0"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92730"/>
                  </a:ext>
                </a:extLst>
              </a:tr>
              <a:tr h="30101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@Request</a:t>
                      </a:r>
                    </a:p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Mapping</a:t>
                      </a:r>
                    </a:p>
                    <a:p>
                      <a:pPr algn="ctr" latinLnBrk="1"/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1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로직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수행</a:t>
                      </a:r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en-US" altLang="ko-KR" sz="11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Model</a:t>
                      </a:r>
                      <a:r>
                        <a:rPr lang="en-US" altLang="ko-KR" sz="1100" b="0" i="0" u="none" strike="noStrike" cap="none" baseline="0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AndView</a:t>
                      </a:r>
                      <a:endParaRPr lang="en-US" altLang="ko-KR" sz="1100" b="0" i="0" u="none" strike="noStrike" cap="none" baseline="0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en-US" altLang="ko-KR" sz="1100" b="0" i="0" u="none" strike="noStrike" cap="none" baseline="0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@</a:t>
                      </a:r>
                      <a:r>
                        <a:rPr lang="en-US" altLang="ko-KR" sz="1100" b="0" i="0" u="none" strike="noStrike" cap="none" baseline="0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ResponseBody</a:t>
                      </a:r>
                      <a:endParaRPr lang="en-US" altLang="ko-KR" sz="1100" b="0" i="0" u="none" strike="noStrike" cap="none" baseline="0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100" b="0" i="0" u="none" strike="noStrike" cap="none" baseline="0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반환</a:t>
                      </a:r>
                      <a:endParaRPr lang="en-US" altLang="ko-KR" sz="1100" b="0" i="0" u="none" strike="noStrike" cap="none" baseline="0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55084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288134"/>
              </p:ext>
            </p:extLst>
          </p:nvPr>
        </p:nvGraphicFramePr>
        <p:xfrm>
          <a:off x="4148575" y="1253998"/>
          <a:ext cx="1205323" cy="3353335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205323">
                  <a:extLst>
                    <a:ext uri="{9D8B030D-6E8A-4147-A177-3AD203B41FA5}">
                      <a16:colId xmlns:a16="http://schemas.microsoft.com/office/drawing/2014/main" val="1006007398"/>
                    </a:ext>
                  </a:extLst>
                </a:gridCol>
              </a:tblGrid>
              <a:tr h="3444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smtClean="0"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Service</a:t>
                      </a:r>
                      <a:endParaRPr lang="ko-KR" altLang="en-US" sz="1400" b="0" i="0" u="none" strike="noStrike" cap="none" dirty="0" smtClean="0"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92730"/>
                  </a:ext>
                </a:extLst>
              </a:tr>
              <a:tr h="3008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Transaction</a:t>
                      </a:r>
                    </a:p>
                    <a:p>
                      <a:pPr algn="ctr" latinLnBrk="1"/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수행</a:t>
                      </a:r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서비스 수행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55084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105267"/>
              </p:ext>
            </p:extLst>
          </p:nvPr>
        </p:nvGraphicFramePr>
        <p:xfrm>
          <a:off x="5650018" y="1254000"/>
          <a:ext cx="1205323" cy="3353334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205323">
                  <a:extLst>
                    <a:ext uri="{9D8B030D-6E8A-4147-A177-3AD203B41FA5}">
                      <a16:colId xmlns:a16="http://schemas.microsoft.com/office/drawing/2014/main" val="1006007398"/>
                    </a:ext>
                  </a:extLst>
                </a:gridCol>
              </a:tblGrid>
              <a:tr h="3433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smtClean="0"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DAO</a:t>
                      </a:r>
                      <a:endParaRPr lang="ko-KR" altLang="en-US" sz="1400" b="0" i="0" u="none" strike="noStrike" cap="none" dirty="0" smtClean="0"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92730"/>
                  </a:ext>
                </a:extLst>
              </a:tr>
              <a:tr h="3009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Sqlsession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Bean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에서</a:t>
                      </a:r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Mapper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수행</a:t>
                      </a:r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DB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값 받음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55084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227497"/>
              </p:ext>
            </p:extLst>
          </p:nvPr>
        </p:nvGraphicFramePr>
        <p:xfrm>
          <a:off x="7151462" y="1253999"/>
          <a:ext cx="1205323" cy="3353335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205323">
                  <a:extLst>
                    <a:ext uri="{9D8B030D-6E8A-4147-A177-3AD203B41FA5}">
                      <a16:colId xmlns:a16="http://schemas.microsoft.com/office/drawing/2014/main" val="1006007398"/>
                    </a:ext>
                  </a:extLst>
                </a:gridCol>
              </a:tblGrid>
              <a:tr h="3469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smtClean="0"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VO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92730"/>
                  </a:ext>
                </a:extLst>
              </a:tr>
              <a:tr h="3469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smtClean="0"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Mapper</a:t>
                      </a:r>
                      <a:endParaRPr lang="ko-KR" altLang="en-US" sz="1400" b="0" i="0" u="none" strike="noStrike" cap="none" dirty="0" smtClean="0"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55212"/>
                  </a:ext>
                </a:extLst>
              </a:tr>
              <a:tr h="2659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Sql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문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5508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593372" y="815417"/>
            <a:ext cx="131284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@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Component</a:t>
            </a:r>
          </a:p>
          <a:p>
            <a:pPr algn="ctr"/>
            <a:r>
              <a:rPr lang="en-US" altLang="ko-KR" sz="12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@</a:t>
            </a:r>
            <a:r>
              <a:rPr lang="en-US" altLang="ko-KR" sz="12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Controller</a:t>
            </a:r>
            <a:endParaRPr lang="ko-KR" altLang="en-US" sz="12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32712" y="811570"/>
            <a:ext cx="104577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@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Component</a:t>
            </a:r>
          </a:p>
          <a:p>
            <a:pPr algn="ctr"/>
            <a:r>
              <a:rPr lang="en-US" altLang="ko-KR" sz="12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@Service</a:t>
            </a:r>
            <a:endParaRPr lang="ko-KR" altLang="en-US" sz="12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89904" y="811570"/>
            <a:ext cx="1125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@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Component</a:t>
            </a:r>
          </a:p>
          <a:p>
            <a:pPr algn="ctr"/>
            <a:r>
              <a:rPr lang="en-US" altLang="ko-KR" sz="12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@Repository</a:t>
            </a:r>
            <a:endParaRPr lang="ko-KR" altLang="en-US" sz="12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090371"/>
              </p:ext>
            </p:extLst>
          </p:nvPr>
        </p:nvGraphicFramePr>
        <p:xfrm>
          <a:off x="4315207" y="3890300"/>
          <a:ext cx="872058" cy="563880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872058">
                  <a:extLst>
                    <a:ext uri="{9D8B030D-6E8A-4147-A177-3AD203B41FA5}">
                      <a16:colId xmlns:a16="http://schemas.microsoft.com/office/drawing/2014/main" val="10060073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smtClean="0"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Spectral Light"/>
                        </a:rPr>
                        <a:t>AOP</a:t>
                      </a:r>
                      <a:endParaRPr lang="ko-KR" altLang="en-US" sz="1400" b="0" i="0" u="none" strike="noStrike" cap="none" dirty="0" smtClean="0"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Spectral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92730"/>
                  </a:ext>
                </a:extLst>
              </a:tr>
              <a:tr h="210141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트랜젝션</a:t>
                      </a:r>
                      <a:endParaRPr lang="ko-KR" altLang="en-US" sz="11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55084"/>
                  </a:ext>
                </a:extLst>
              </a:tr>
            </a:tbl>
          </a:graphicData>
        </a:graphic>
      </p:graphicFrame>
      <p:cxnSp>
        <p:nvCxnSpPr>
          <p:cNvPr id="24" name="직선 화살표 연결선 23"/>
          <p:cNvCxnSpPr>
            <a:stCxn id="3" idx="3"/>
            <a:endCxn id="15" idx="1"/>
          </p:cNvCxnSpPr>
          <p:nvPr/>
        </p:nvCxnSpPr>
        <p:spPr>
          <a:xfrm>
            <a:off x="2351012" y="2930666"/>
            <a:ext cx="296120" cy="0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1"/>
            <a:endCxn id="17" idx="3"/>
          </p:cNvCxnSpPr>
          <p:nvPr/>
        </p:nvCxnSpPr>
        <p:spPr>
          <a:xfrm flipH="1">
            <a:off x="6855341" y="2930666"/>
            <a:ext cx="296121" cy="1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7" idx="1"/>
            <a:endCxn id="16" idx="3"/>
          </p:cNvCxnSpPr>
          <p:nvPr/>
        </p:nvCxnSpPr>
        <p:spPr>
          <a:xfrm flipH="1" flipV="1">
            <a:off x="5353898" y="2930665"/>
            <a:ext cx="296120" cy="2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6" idx="1"/>
            <a:endCxn id="15" idx="3"/>
          </p:cNvCxnSpPr>
          <p:nvPr/>
        </p:nvCxnSpPr>
        <p:spPr>
          <a:xfrm flipH="1">
            <a:off x="3906213" y="2930665"/>
            <a:ext cx="242362" cy="1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93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설계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ko-KR" altLang="en-US" dirty="0" err="1" smtClean="0"/>
              <a:t>프론트엔드</a:t>
            </a:r>
            <a:r>
              <a:rPr lang="ko-KR" altLang="en-US" dirty="0" smtClean="0"/>
              <a:t> 화면 설계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15056" y="827924"/>
            <a:ext cx="2359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&lt;Tiles: </a:t>
            </a:r>
            <a:r>
              <a:rPr lang="en-US" altLang="ko-KR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BaseLayout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구성도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&gt;</a:t>
            </a:r>
            <a:endParaRPr lang="ko-KR" altLang="en-US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520" y="1131963"/>
            <a:ext cx="5522641" cy="373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3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1477425" y="209507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ko-KR" altLang="en-US" sz="3200" dirty="0">
                <a:solidFill>
                  <a:srgbClr val="90CCFA"/>
                </a:solidFill>
              </a:rPr>
              <a:t>쇼핑몰 웹 </a:t>
            </a:r>
            <a:r>
              <a:rPr lang="en-US" altLang="ko-KR" sz="3200" dirty="0">
                <a:solidFill>
                  <a:srgbClr val="90CCFA"/>
                </a:solidFill>
              </a:rPr>
              <a:t/>
            </a:r>
            <a:br>
              <a:rPr lang="en-US" altLang="ko-KR" sz="3200" dirty="0">
                <a:solidFill>
                  <a:srgbClr val="90CCFA"/>
                </a:solidFill>
              </a:rPr>
            </a:br>
            <a:r>
              <a:rPr lang="ko-KR" altLang="en-US" sz="3200" dirty="0">
                <a:solidFill>
                  <a:srgbClr val="90CCFA"/>
                </a:solidFill>
              </a:rPr>
              <a:t>구현 기능 소개</a:t>
            </a:r>
            <a:endParaRPr dirty="0">
              <a:solidFill>
                <a:srgbClr val="3733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38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4" y="524861"/>
            <a:ext cx="2995769" cy="388307"/>
          </a:xfrm>
        </p:spPr>
        <p:txBody>
          <a:bodyPr/>
          <a:lstStyle/>
          <a:p>
            <a:r>
              <a:rPr lang="ko-KR" altLang="en-US" dirty="0" smtClean="0"/>
              <a:t>회원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회원가입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4339" y="913168"/>
            <a:ext cx="4014014" cy="3251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4339" y="4164519"/>
            <a:ext cx="7354318" cy="523220"/>
          </a:xfrm>
          <a:prstGeom prst="rect">
            <a:avLst/>
          </a:prstGeom>
          <a:noFill/>
          <a:ln w="25400">
            <a:solidFill>
              <a:srgbClr val="4888D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중복체크</a:t>
            </a:r>
            <a:r>
              <a:rPr lang="ko-KR" altLang="en-US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select decode(count(*),1,'true', 0,'false') from </a:t>
            </a:r>
            <a:r>
              <a:rPr lang="ko-KR" altLang="en-US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ko-KR" altLang="en-US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where </a:t>
            </a:r>
            <a:r>
              <a:rPr lang="ko-KR" altLang="en-US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= #{</a:t>
            </a:r>
            <a:r>
              <a:rPr lang="ko-KR" altLang="en-US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파라미터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}</a:t>
            </a:r>
          </a:p>
          <a:p>
            <a:r>
              <a:rPr lang="ko-KR" altLang="en-US" dirty="0" err="1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회원추가</a:t>
            </a:r>
            <a:r>
              <a:rPr lang="ko-KR" altLang="en-US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insert into </a:t>
            </a:r>
            <a:r>
              <a:rPr lang="ko-KR" altLang="en-US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(</a:t>
            </a:r>
            <a:r>
              <a:rPr lang="ko-KR" altLang="en-US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) values(#{VO</a:t>
            </a:r>
            <a:r>
              <a:rPr lang="ko-KR" altLang="en-US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객체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})</a:t>
            </a:r>
            <a:endParaRPr lang="ko-KR" altLang="en-US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8352" y="913167"/>
            <a:ext cx="3340305" cy="3251352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post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/overlapped.do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중복체크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ResponseEntity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true/false (http body)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post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/addMember.do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&lt;form&gt;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태그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VO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객체 주입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회원 추가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DB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저장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ResponseEntity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회원가입 성공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실패 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스크립트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(http body)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4" y="524861"/>
            <a:ext cx="2995769" cy="388307"/>
          </a:xfrm>
        </p:spPr>
        <p:txBody>
          <a:bodyPr/>
          <a:lstStyle/>
          <a:p>
            <a:r>
              <a:rPr lang="ko-KR" altLang="en-US" dirty="0" smtClean="0"/>
              <a:t>회원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</a:t>
            </a:r>
            <a:r>
              <a:rPr lang="ko-KR" altLang="en-US" dirty="0" smtClean="0"/>
              <a:t>로그아웃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339" y="4164519"/>
            <a:ext cx="7354318" cy="307777"/>
          </a:xfrm>
          <a:prstGeom prst="rect">
            <a:avLst/>
          </a:prstGeom>
          <a:noFill/>
          <a:ln w="25400">
            <a:solidFill>
              <a:srgbClr val="4888D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로그인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select * from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where </a:t>
            </a:r>
            <a:r>
              <a:rPr lang="en-US" altLang="ko-KR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member_id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회원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id} and </a:t>
            </a:r>
            <a:r>
              <a:rPr lang="en-US" altLang="ko-KR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member_pw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회원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pw}</a:t>
            </a:r>
            <a:endParaRPr lang="ko-KR" altLang="en-US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8352" y="1149138"/>
            <a:ext cx="3340305" cy="1594062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endParaRPr lang="en-US" altLang="ko-KR" sz="1200" dirty="0" smtClean="0">
              <a:solidFill>
                <a:schemeClr val="tx1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post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/login.do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로그인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Session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로그인 정보 및 회원 정보 저장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endParaRPr lang="en-US" altLang="ko-KR" sz="1200" dirty="0" smtClean="0">
              <a:solidFill>
                <a:schemeClr val="tx1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08352" y="2743200"/>
            <a:ext cx="3340305" cy="1427625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Get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/logout.do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Session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로그인 정보 및 회원 정보 삭제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8" y="1170726"/>
            <a:ext cx="3983763" cy="295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69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883342" cy="388307"/>
          </a:xfrm>
        </p:spPr>
        <p:txBody>
          <a:bodyPr/>
          <a:lstStyle/>
          <a:p>
            <a:r>
              <a:rPr lang="ko-KR" altLang="en-US" dirty="0" smtClean="0"/>
              <a:t>상품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검색 조회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339" y="4164519"/>
            <a:ext cx="7354318" cy="523220"/>
          </a:xfrm>
          <a:prstGeom prst="rect">
            <a:avLst/>
          </a:prstGeom>
          <a:noFill/>
          <a:ln w="25400">
            <a:solidFill>
              <a:srgbClr val="4888D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키워드 검색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select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from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where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like '%'|| #{keyword} || '%'</a:t>
            </a:r>
          </a:p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상품 검색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select * from </a:t>
            </a:r>
            <a:r>
              <a:rPr lang="ko-KR" altLang="en-US" sz="105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ko-KR" altLang="en-US" sz="105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05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where </a:t>
            </a:r>
            <a:r>
              <a:rPr lang="ko-KR" altLang="en-US" sz="105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05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like '%'|| #{</a:t>
            </a:r>
            <a:r>
              <a:rPr lang="ko-KR" altLang="en-US" sz="105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키워드</a:t>
            </a:r>
            <a:r>
              <a:rPr lang="en-US" altLang="ko-KR" sz="105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} || </a:t>
            </a:r>
            <a:r>
              <a:rPr lang="en-US" altLang="ko-KR" sz="105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'%'</a:t>
            </a:r>
            <a:endParaRPr lang="en-US" altLang="ko-KR" sz="1050" dirty="0" smtClean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8351" y="1235059"/>
            <a:ext cx="3340305" cy="1667222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Ajax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키워드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Data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전송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(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비동기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)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get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/keywordSearch.do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키워드 검색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@</a:t>
            </a:r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ResponseBody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</a:p>
          <a:p>
            <a:pPr algn="ctr"/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Json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형태 문자열 리스트 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08351" y="2908587"/>
            <a:ext cx="3340305" cy="1255931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get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/searchGoods.do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상품 검색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상품정보 리스트 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26" y="1235059"/>
            <a:ext cx="4014011" cy="291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7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883342" cy="388307"/>
          </a:xfrm>
        </p:spPr>
        <p:txBody>
          <a:bodyPr/>
          <a:lstStyle/>
          <a:p>
            <a:r>
              <a:rPr lang="ko-KR" altLang="en-US" dirty="0" smtClean="0"/>
              <a:t>상품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상세 조회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339" y="4164519"/>
            <a:ext cx="7354318" cy="307777"/>
          </a:xfrm>
          <a:prstGeom prst="rect">
            <a:avLst/>
          </a:prstGeom>
          <a:noFill/>
          <a:ln w="25400">
            <a:solidFill>
              <a:srgbClr val="4888D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상세 조회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select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*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from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where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상품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ID} order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by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8352" y="1236079"/>
            <a:ext cx="3340305" cy="2928440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get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/goodsDetail.do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상세조회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빠른 메뉴 상품정보 넣기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세션에 상품정보 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상품정보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Map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39" y="1236079"/>
            <a:ext cx="3964138" cy="288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8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1477425" y="209507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en-US" altLang="ko-KR" sz="3200" dirty="0" smtClean="0">
                <a:solidFill>
                  <a:srgbClr val="90CCFA"/>
                </a:solidFill>
              </a:rPr>
              <a:t/>
            </a:r>
            <a:br>
              <a:rPr lang="en-US" altLang="ko-KR" sz="3200" dirty="0" smtClean="0">
                <a:solidFill>
                  <a:srgbClr val="90CCFA"/>
                </a:solidFill>
              </a:rPr>
            </a:br>
            <a:r>
              <a:rPr lang="ko-KR" altLang="en-US" sz="3200" dirty="0" err="1" smtClean="0">
                <a:solidFill>
                  <a:srgbClr val="90CCFA"/>
                </a:solidFill>
              </a:rPr>
              <a:t>웹개발</a:t>
            </a:r>
            <a:r>
              <a:rPr lang="ko-KR" altLang="en-US" sz="3200" dirty="0" smtClean="0">
                <a:solidFill>
                  <a:srgbClr val="90CCFA"/>
                </a:solidFill>
              </a:rPr>
              <a:t> 기술 개요</a:t>
            </a:r>
            <a:endParaRPr dirty="0">
              <a:solidFill>
                <a:srgbClr val="37333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883342" cy="388307"/>
          </a:xfrm>
        </p:spPr>
        <p:txBody>
          <a:bodyPr/>
          <a:lstStyle/>
          <a:p>
            <a:r>
              <a:rPr lang="ko-KR" altLang="en-US" dirty="0" smtClean="0"/>
              <a:t>장바구니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339" y="4164519"/>
            <a:ext cx="7354318" cy="523220"/>
          </a:xfrm>
          <a:prstGeom prst="rect">
            <a:avLst/>
          </a:prstGeom>
          <a:noFill/>
          <a:ln w="25400">
            <a:solidFill>
              <a:srgbClr val="4888D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중복 체크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select decode(count(*), 0, 'false', 'true') from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where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=#{id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}</a:t>
            </a:r>
          </a:p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장바구니 추가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insert into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(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) values(#{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상품정보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})</a:t>
            </a:r>
            <a:endParaRPr lang="ko-KR" altLang="en-US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8352" y="1258687"/>
            <a:ext cx="3340305" cy="2905831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Ajax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상품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ID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데이터전송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post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/addGoodsInCart.do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회원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ID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및 상품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ID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에 따른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중복체크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true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일시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@</a:t>
            </a:r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ResponseBody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중복 문자열 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False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일시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장바구니 추가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@</a:t>
            </a:r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ResponseBody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성공 문자열 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77" y="1258688"/>
            <a:ext cx="3964138" cy="288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5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883342" cy="388307"/>
          </a:xfrm>
        </p:spPr>
        <p:txBody>
          <a:bodyPr/>
          <a:lstStyle/>
          <a:p>
            <a:r>
              <a:rPr lang="ko-KR" altLang="en-US" dirty="0" smtClean="0"/>
              <a:t>장바구니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조회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339" y="4164519"/>
            <a:ext cx="7354318" cy="307777"/>
          </a:xfrm>
          <a:prstGeom prst="rect">
            <a:avLst/>
          </a:prstGeom>
          <a:noFill/>
          <a:ln w="25400">
            <a:solidFill>
              <a:srgbClr val="4888D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장바구니 조회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select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* from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where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회원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} </a:t>
            </a:r>
            <a:endParaRPr lang="ko-KR" altLang="en-US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8352" y="1231039"/>
            <a:ext cx="3340305" cy="2933479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get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/myCartList.do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Session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회원정보 가져오기 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회원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ID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에 따라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장바구니 조회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세션에 장바구니정보 저장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@</a:t>
            </a:r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39" y="1231040"/>
            <a:ext cx="3964138" cy="288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1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883342" cy="388307"/>
          </a:xfrm>
        </p:spPr>
        <p:txBody>
          <a:bodyPr/>
          <a:lstStyle/>
          <a:p>
            <a:r>
              <a:rPr lang="ko-KR" altLang="en-US" dirty="0" smtClean="0"/>
              <a:t>장바구니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339" y="4164519"/>
            <a:ext cx="7354318" cy="523220"/>
          </a:xfrm>
          <a:prstGeom prst="rect">
            <a:avLst/>
          </a:prstGeom>
          <a:noFill/>
          <a:ln w="25400">
            <a:solidFill>
              <a:srgbClr val="4888D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장바구니 수정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update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set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컬러명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수량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}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where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회원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ID,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상품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ID}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장바구니 삭제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delete from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where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장바구니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ID}</a:t>
            </a:r>
            <a:endParaRPr lang="ko-KR" altLang="en-US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8352" y="1263270"/>
            <a:ext cx="3340305" cy="1669116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Ajax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상품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ID,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상품 수량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데이터전송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post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/modifyCartQty.do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장바구니 수정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@</a:t>
            </a:r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ResponseBody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true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일시 성공 문자열 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08352" y="2932386"/>
            <a:ext cx="3340305" cy="1232132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post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/removeCartGoods.do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장바구니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ID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에 따라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장바구니 삭제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@</a:t>
            </a:r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32" y="1263269"/>
            <a:ext cx="3957833" cy="287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23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883342" cy="388307"/>
          </a:xfrm>
        </p:spPr>
        <p:txBody>
          <a:bodyPr/>
          <a:lstStyle/>
          <a:p>
            <a:r>
              <a:rPr lang="ko-KR" altLang="en-US" dirty="0" smtClean="0"/>
              <a:t>주문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주문하기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208353" y="1064516"/>
            <a:ext cx="3340305" cy="3251352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체크된 상품만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“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상품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ID:</a:t>
            </a:r>
            <a:r>
              <a:rPr lang="ko-KR" altLang="en-US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상품갯수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”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형태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문자열 배열로 받기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post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/orderAllCartGoods.do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세션에서 내 장바구니상품과 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회원정보 받기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장바구니 상품과 매칭되는 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주문상품 리스트 생성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세션에 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주문상품 리스트와 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주문자 정보 추가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@</a:t>
            </a:r>
            <a:r>
              <a:rPr lang="en-US" altLang="ko-KR" sz="1200" dirty="0" err="1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14" y="1194570"/>
            <a:ext cx="4295364" cy="312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9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24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883342" cy="388307"/>
          </a:xfrm>
        </p:spPr>
        <p:txBody>
          <a:bodyPr/>
          <a:lstStyle/>
          <a:p>
            <a:r>
              <a:rPr lang="ko-KR" altLang="en-US" dirty="0" smtClean="0"/>
              <a:t>주문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결제하기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339" y="4164519"/>
            <a:ext cx="7354318" cy="692497"/>
          </a:xfrm>
          <a:prstGeom prst="rect">
            <a:avLst/>
          </a:prstGeom>
          <a:noFill/>
          <a:ln w="25400">
            <a:solidFill>
              <a:srgbClr val="4888D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주문 추가 </a:t>
            </a:r>
            <a:r>
              <a: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select 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시퀀스컬럼명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.</a:t>
            </a:r>
            <a:r>
              <a:rPr lang="en-US" altLang="ko-KR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nextval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from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dual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- 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주문일련번호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시퀀스생성</a:t>
            </a:r>
            <a:endParaRPr lang="en-US" altLang="ko-KR" sz="1100" dirty="0" smtClean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indent="1080000"/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insert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into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(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) values(#{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추가정보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}) - DB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추가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장바구니 </a:t>
            </a:r>
            <a:r>
              <a:rPr lang="ko-KR" altLang="en-US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삭제 </a:t>
            </a:r>
            <a:r>
              <a: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delete from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where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상품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ID}</a:t>
            </a:r>
            <a:endParaRPr lang="ko-KR" altLang="en-US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8352" y="913167"/>
            <a:ext cx="3340305" cy="3251352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 정보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Map 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받기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post 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/payToOrderGoods.do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세션에서 주문자 정보 및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주문상품리스트 가져오기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결제 </a:t>
            </a:r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API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 err="1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정상처리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</a:t>
            </a:r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VO 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객체 생성하기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 err="1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주문추가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장바구니 삭제 </a:t>
            </a:r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@</a:t>
            </a:r>
            <a:r>
              <a:rPr lang="en-US" altLang="ko-KR" sz="1200" dirty="0" err="1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주문정보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반환하기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731410" y="2434196"/>
            <a:ext cx="309004" cy="0"/>
          </a:xfrm>
          <a:prstGeom prst="line">
            <a:avLst/>
          </a:prstGeom>
          <a:ln w="12700">
            <a:solidFill>
              <a:srgbClr val="6464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/>
          <p:nvPr/>
        </p:nvCxnSpPr>
        <p:spPr>
          <a:xfrm rot="5400000">
            <a:off x="7113404" y="2919776"/>
            <a:ext cx="1412588" cy="441433"/>
          </a:xfrm>
          <a:prstGeom prst="bentConnector3">
            <a:avLst>
              <a:gd name="adj1" fmla="val 99898"/>
            </a:avLst>
          </a:prstGeom>
          <a:ln w="12700">
            <a:solidFill>
              <a:srgbClr val="6464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958780" y="2837693"/>
            <a:ext cx="671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결제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실패시</a:t>
            </a:r>
            <a:endParaRPr lang="ko-KR" altLang="en-US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39" y="1087368"/>
            <a:ext cx="3994885" cy="290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5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25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883342" cy="388307"/>
          </a:xfrm>
        </p:spPr>
        <p:txBody>
          <a:bodyPr/>
          <a:lstStyle/>
          <a:p>
            <a:r>
              <a:rPr lang="ko-KR" altLang="en-US" dirty="0" smtClean="0"/>
              <a:t>결제 </a:t>
            </a:r>
            <a:r>
              <a:rPr lang="en-US" altLang="ko-KR" dirty="0" smtClean="0"/>
              <a:t>API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39852" y="1210036"/>
            <a:ext cx="5860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요청</a:t>
            </a:r>
            <a:r>
              <a:rPr lang="en-US" altLang="ko-KR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Url</a:t>
            </a:r>
            <a:r>
              <a:rPr lang="en-US" altLang="ko-KR" sz="12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https</a:t>
            </a:r>
            <a:r>
              <a:rPr lang="ko-KR" altLang="en-US" sz="1200" u="sng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://</a:t>
            </a:r>
            <a:r>
              <a:rPr lang="ko-KR" altLang="en-US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api.testpayup.co.kr/</a:t>
            </a:r>
            <a:r>
              <a:rPr lang="en-US" altLang="ko-KR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v2/</a:t>
            </a:r>
            <a:r>
              <a:rPr lang="en-US" altLang="ko-KR" sz="1200" u="sng" dirty="0" err="1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api</a:t>
            </a:r>
            <a:r>
              <a:rPr lang="en-US" altLang="ko-KR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/payment</a:t>
            </a:r>
            <a:r>
              <a:rPr lang="en-US" altLang="ko-KR" sz="1200" u="sng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/{</a:t>
            </a:r>
            <a:r>
              <a:rPr lang="ko-KR" altLang="en-US" sz="1200" u="sng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가맹점아이디</a:t>
            </a:r>
            <a:r>
              <a:rPr lang="en-US" altLang="ko-KR" sz="1200" u="sng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}/keyin2</a:t>
            </a:r>
            <a:endParaRPr lang="ko-KR" altLang="en-US" sz="1200" u="sng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6625" y="908556"/>
            <a:ext cx="4655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차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PG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사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㈜</a:t>
            </a:r>
            <a:r>
              <a:rPr lang="ko-KR" altLang="en-US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페이업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)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Test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용 </a:t>
            </a:r>
            <a:r>
              <a:rPr lang="ko-KR" altLang="en-US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비인증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키인 결제 </a:t>
            </a:r>
            <a:r>
              <a:rPr lang="en-US" altLang="ko-KR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Api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사용</a:t>
            </a:r>
            <a:endParaRPr lang="ko-KR" altLang="en-US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39850" y="1485344"/>
            <a:ext cx="51474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Header</a:t>
            </a:r>
            <a:r>
              <a:rPr lang="en-US" altLang="ko-KR" sz="12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application/</a:t>
            </a:r>
            <a:r>
              <a:rPr lang="en-US" altLang="ko-KR" sz="1200" u="sng" dirty="0" err="1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json</a:t>
            </a:r>
            <a:r>
              <a:rPr lang="en-US" altLang="ko-KR" sz="1200" u="sng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; charset=utf-8</a:t>
            </a:r>
            <a:endParaRPr lang="ko-KR" altLang="en-US" sz="1200" u="sng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90841"/>
              </p:ext>
            </p:extLst>
          </p:nvPr>
        </p:nvGraphicFramePr>
        <p:xfrm>
          <a:off x="1543668" y="1814681"/>
          <a:ext cx="3268190" cy="3108960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067322">
                  <a:extLst>
                    <a:ext uri="{9D8B030D-6E8A-4147-A177-3AD203B41FA5}">
                      <a16:colId xmlns:a16="http://schemas.microsoft.com/office/drawing/2014/main" val="1991019222"/>
                    </a:ext>
                  </a:extLst>
                </a:gridCol>
                <a:gridCol w="2200868">
                  <a:extLst>
                    <a:ext uri="{9D8B030D-6E8A-4147-A177-3AD203B41FA5}">
                      <a16:colId xmlns:a16="http://schemas.microsoft.com/office/drawing/2014/main" val="1425531856"/>
                    </a:ext>
                  </a:extLst>
                </a:gridCol>
              </a:tblGrid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orderNumber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주문번호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8563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cardNo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카드번호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45707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expireMonth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유효기간</a:t>
                      </a:r>
                      <a:r>
                        <a:rPr lang="en-US" altLang="ko-KR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월</a:t>
                      </a:r>
                      <a:r>
                        <a:rPr lang="en-US" altLang="ko-KR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)</a:t>
                      </a: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248221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expireYear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유효기간</a:t>
                      </a:r>
                      <a:r>
                        <a:rPr lang="en-US" altLang="ko-KR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년</a:t>
                      </a:r>
                      <a:r>
                        <a:rPr lang="en-US" altLang="ko-KR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)</a:t>
                      </a: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570998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birthday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생년월일</a:t>
                      </a:r>
                      <a:r>
                        <a:rPr lang="en-US" altLang="ko-KR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사업자 번호</a:t>
                      </a:r>
                      <a:r>
                        <a:rPr lang="en-US" altLang="ko-KR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 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733980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cardPw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카드비밀번호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226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amount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결제금액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729155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quota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할부기간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161552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itemName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상품명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68072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username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구매자명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856579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signature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서명값</a:t>
                      </a:r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 ← </a:t>
                      </a:r>
                      <a:r>
                        <a:rPr lang="en-US" altLang="ko-KR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SHA-256 HASH</a:t>
                      </a:r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값 생성</a:t>
                      </a:r>
                      <a:endParaRPr lang="en-US" altLang="ko-KR" sz="1100" dirty="0" smtClean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094203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timestamp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타임스탬프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054418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923318"/>
              </p:ext>
            </p:extLst>
          </p:nvPr>
        </p:nvGraphicFramePr>
        <p:xfrm>
          <a:off x="6557332" y="2332841"/>
          <a:ext cx="1991326" cy="2072640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188278">
                  <a:extLst>
                    <a:ext uri="{9D8B030D-6E8A-4147-A177-3AD203B41FA5}">
                      <a16:colId xmlns:a16="http://schemas.microsoft.com/office/drawing/2014/main" val="1991019222"/>
                    </a:ext>
                  </a:extLst>
                </a:gridCol>
                <a:gridCol w="803048">
                  <a:extLst>
                    <a:ext uri="{9D8B030D-6E8A-4147-A177-3AD203B41FA5}">
                      <a16:colId xmlns:a16="http://schemas.microsoft.com/office/drawing/2014/main" val="1425531856"/>
                    </a:ext>
                  </a:extLst>
                </a:gridCol>
              </a:tblGrid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responseCode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응답코드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8563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responseMsg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응답메세지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45707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transactionId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거래번호</a:t>
                      </a:r>
                      <a:endParaRPr lang="en-US" altLang="ko-KR" sz="1100" dirty="0" smtClean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248221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authDateTime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승인일시</a:t>
                      </a:r>
                      <a:endParaRPr lang="en-US" altLang="ko-KR" sz="1100" dirty="0" smtClean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570998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authNumber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승인번호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733980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orderNumber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주문번호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226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amount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결제금액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729155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cardName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카드사명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161552"/>
                  </a:ext>
                </a:extLst>
              </a:tr>
            </a:tbl>
          </a:graphicData>
        </a:graphic>
      </p:graphicFrame>
      <p:cxnSp>
        <p:nvCxnSpPr>
          <p:cNvPr id="10" name="직선 화살표 연결선 9"/>
          <p:cNvCxnSpPr>
            <a:stCxn id="8" idx="3"/>
            <a:endCxn id="11" idx="1"/>
          </p:cNvCxnSpPr>
          <p:nvPr/>
        </p:nvCxnSpPr>
        <p:spPr>
          <a:xfrm>
            <a:off x="4811858" y="3369161"/>
            <a:ext cx="1745474" cy="0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850071" y="3039824"/>
            <a:ext cx="16690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Json</a:t>
            </a:r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포맷으로 요청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292346" y="2025064"/>
            <a:ext cx="521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응답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76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26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4" y="524861"/>
            <a:ext cx="2995769" cy="388307"/>
          </a:xfrm>
        </p:spPr>
        <p:txBody>
          <a:bodyPr/>
          <a:lstStyle/>
          <a:p>
            <a:r>
              <a:rPr lang="ko-KR" altLang="en-US" dirty="0" err="1" smtClean="0"/>
              <a:t>마이페이지</a:t>
            </a:r>
            <a:r>
              <a:rPr lang="ko-KR" altLang="en-US" dirty="0" smtClean="0"/>
              <a:t>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주문조회</a:t>
            </a:r>
            <a:r>
              <a:rPr lang="en-US" altLang="ko-KR" dirty="0" smtClean="0"/>
              <a:t>/</a:t>
            </a:r>
            <a:r>
              <a:rPr lang="ko-KR" altLang="en-US" dirty="0" smtClean="0"/>
              <a:t>취소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339" y="4164519"/>
            <a:ext cx="7354318" cy="523220"/>
          </a:xfrm>
          <a:prstGeom prst="rect">
            <a:avLst/>
          </a:prstGeom>
          <a:noFill/>
          <a:ln w="25400">
            <a:solidFill>
              <a:srgbClr val="4888D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주문조회 </a:t>
            </a:r>
            <a:r>
              <a: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select * from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where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회원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}</a:t>
            </a:r>
          </a:p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주문취소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update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set </a:t>
            </a:r>
            <a:r>
              <a:rPr lang="en-US" altLang="ko-KR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delivery_state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'</a:t>
            </a:r>
            <a:r>
              <a:rPr lang="en-US" altLang="ko-KR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cancel_order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‘ where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주문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ID}</a:t>
            </a:r>
            <a:endParaRPr lang="ko-KR" altLang="en-US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8352" y="913167"/>
            <a:ext cx="3340305" cy="1525233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get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/listMyOrderHistory.do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세션에서 회원정보 가져오기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주문조회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 리스트 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08352" y="2438400"/>
            <a:ext cx="3340305" cy="1726119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post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/cancelMyOrder.do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ID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가져오기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 err="1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결제취소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API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 err="1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정상처리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주문취소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(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주문상태수정</a:t>
            </a:r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)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853331" y="3312827"/>
            <a:ext cx="309004" cy="0"/>
          </a:xfrm>
          <a:prstGeom prst="line">
            <a:avLst/>
          </a:prstGeom>
          <a:ln w="12700">
            <a:solidFill>
              <a:srgbClr val="6464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/>
          <p:nvPr/>
        </p:nvCxnSpPr>
        <p:spPr>
          <a:xfrm rot="5400000">
            <a:off x="7551232" y="3439404"/>
            <a:ext cx="739405" cy="482805"/>
          </a:xfrm>
          <a:prstGeom prst="bentConnector3">
            <a:avLst>
              <a:gd name="adj1" fmla="val 99596"/>
            </a:avLst>
          </a:prstGeom>
          <a:ln w="12700">
            <a:solidFill>
              <a:srgbClr val="6464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19741" y="3450836"/>
            <a:ext cx="671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취소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실패</a:t>
            </a:r>
            <a:endParaRPr lang="ko-KR" altLang="en-US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1" y="1080419"/>
            <a:ext cx="4014012" cy="291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4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27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4" y="524861"/>
            <a:ext cx="2995769" cy="388307"/>
          </a:xfrm>
        </p:spPr>
        <p:txBody>
          <a:bodyPr/>
          <a:lstStyle/>
          <a:p>
            <a:r>
              <a:rPr lang="ko-KR" altLang="en-US" dirty="0" smtClean="0"/>
              <a:t>결제 취소</a:t>
            </a:r>
            <a:r>
              <a:rPr lang="en-US" altLang="ko-KR" dirty="0" smtClean="0"/>
              <a:t> API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39851" y="1210036"/>
            <a:ext cx="60807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요청</a:t>
            </a:r>
            <a:r>
              <a:rPr lang="en-US" altLang="ko-KR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Url</a:t>
            </a:r>
            <a:r>
              <a:rPr lang="en-US" altLang="ko-KR" sz="12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https</a:t>
            </a:r>
            <a:r>
              <a:rPr lang="ko-KR" altLang="en-US" sz="1200" u="sng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://</a:t>
            </a:r>
            <a:r>
              <a:rPr lang="ko-KR" altLang="en-US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api.testpayup.co.kr/</a:t>
            </a:r>
            <a:r>
              <a:rPr lang="en-US" altLang="ko-KR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v2/</a:t>
            </a:r>
            <a:r>
              <a:rPr lang="en-US" altLang="ko-KR" sz="1200" u="sng" dirty="0" err="1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api</a:t>
            </a:r>
            <a:r>
              <a:rPr lang="en-US" altLang="ko-KR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/payment</a:t>
            </a:r>
            <a:r>
              <a:rPr lang="en-US" altLang="ko-KR" sz="1200" u="sng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/{</a:t>
            </a:r>
            <a:r>
              <a:rPr lang="ko-KR" altLang="en-US" sz="1200" u="sng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가맹점아이디</a:t>
            </a:r>
            <a:r>
              <a:rPr lang="en-US" altLang="ko-KR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}/cancel2</a:t>
            </a:r>
            <a:endParaRPr lang="ko-KR" altLang="en-US" sz="1200" u="sng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6625" y="908556"/>
            <a:ext cx="4655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차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PG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사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㈜</a:t>
            </a:r>
            <a:r>
              <a:rPr lang="ko-KR" altLang="en-US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페이업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)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Test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용 </a:t>
            </a:r>
            <a:r>
              <a:rPr lang="ko-KR" altLang="en-US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비인증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키인 결제 </a:t>
            </a:r>
            <a:r>
              <a:rPr lang="en-US" altLang="ko-KR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Api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사용</a:t>
            </a:r>
            <a:endParaRPr lang="ko-KR" altLang="en-US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39850" y="1485344"/>
            <a:ext cx="51474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Header</a:t>
            </a:r>
            <a:r>
              <a:rPr lang="en-US" altLang="ko-KR" sz="12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application/</a:t>
            </a:r>
            <a:r>
              <a:rPr lang="en-US" altLang="ko-KR" sz="1200" u="sng" dirty="0" err="1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json</a:t>
            </a:r>
            <a:r>
              <a:rPr lang="en-US" altLang="ko-KR" sz="1200" u="sng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; charset=utf-8</a:t>
            </a:r>
            <a:endParaRPr lang="ko-KR" altLang="en-US" sz="1200" u="sng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460870"/>
              </p:ext>
            </p:extLst>
          </p:nvPr>
        </p:nvGraphicFramePr>
        <p:xfrm>
          <a:off x="1467992" y="1814681"/>
          <a:ext cx="3268190" cy="777240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067322">
                  <a:extLst>
                    <a:ext uri="{9D8B030D-6E8A-4147-A177-3AD203B41FA5}">
                      <a16:colId xmlns:a16="http://schemas.microsoft.com/office/drawing/2014/main" val="1991019222"/>
                    </a:ext>
                  </a:extLst>
                </a:gridCol>
                <a:gridCol w="2200868">
                  <a:extLst>
                    <a:ext uri="{9D8B030D-6E8A-4147-A177-3AD203B41FA5}">
                      <a16:colId xmlns:a16="http://schemas.microsoft.com/office/drawing/2014/main" val="1425531856"/>
                    </a:ext>
                  </a:extLst>
                </a:gridCol>
              </a:tblGrid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u="none" strike="noStrike" cap="none" dirty="0" err="1" smtClean="0">
                          <a:solidFill>
                            <a:srgbClr val="000000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Arial"/>
                          <a:sym typeface="Arial"/>
                        </a:rPr>
                        <a:t>merchantId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Arial"/>
                          <a:sym typeface="Arial"/>
                        </a:rPr>
                        <a:t>가맹점아이디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8563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u="none" strike="noStrike" cap="none" dirty="0" err="1" smtClean="0">
                          <a:solidFill>
                            <a:srgbClr val="000000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Arial"/>
                          <a:sym typeface="Arial"/>
                        </a:rPr>
                        <a:t>transactionId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 err="1" smtClean="0">
                          <a:solidFill>
                            <a:srgbClr val="000000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Arial"/>
                          <a:sym typeface="Arial"/>
                        </a:rPr>
                        <a:t>거래번호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45707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u="none" strike="noStrike" cap="none" dirty="0" smtClean="0">
                          <a:solidFill>
                            <a:srgbClr val="000000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Arial"/>
                          <a:sym typeface="Arial"/>
                        </a:rPr>
                        <a:t>signature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 smtClean="0">
                          <a:solidFill>
                            <a:srgbClr val="000000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Arial"/>
                          <a:sym typeface="Arial"/>
                        </a:rPr>
                        <a:t>서명값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Arial"/>
                          <a:sym typeface="Arial"/>
                        </a:rPr>
                        <a:t> ← 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rgbClr val="000000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Arial"/>
                          <a:sym typeface="Arial"/>
                        </a:rPr>
                        <a:t>SHA-256 HASH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Arial"/>
                          <a:sym typeface="Arial"/>
                        </a:rPr>
                        <a:t>값 생성</a:t>
                      </a:r>
                      <a:endParaRPr lang="en-US" altLang="ko-KR" sz="1100" b="0" i="0" u="none" strike="noStrike" cap="none" dirty="0" smtClean="0">
                        <a:solidFill>
                          <a:srgbClr val="000000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094203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139459"/>
              </p:ext>
            </p:extLst>
          </p:nvPr>
        </p:nvGraphicFramePr>
        <p:xfrm>
          <a:off x="5030975" y="3474264"/>
          <a:ext cx="1991326" cy="777240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188278">
                  <a:extLst>
                    <a:ext uri="{9D8B030D-6E8A-4147-A177-3AD203B41FA5}">
                      <a16:colId xmlns:a16="http://schemas.microsoft.com/office/drawing/2014/main" val="1991019222"/>
                    </a:ext>
                  </a:extLst>
                </a:gridCol>
                <a:gridCol w="803048">
                  <a:extLst>
                    <a:ext uri="{9D8B030D-6E8A-4147-A177-3AD203B41FA5}">
                      <a16:colId xmlns:a16="http://schemas.microsoft.com/office/drawing/2014/main" val="1425531856"/>
                    </a:ext>
                  </a:extLst>
                </a:gridCol>
              </a:tblGrid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responseCode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응답코드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8563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responseMsg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응답메세지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45707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cancelDateTime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 smtClean="0">
                          <a:solidFill>
                            <a:srgbClr val="000000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Arial"/>
                          <a:sym typeface="Arial"/>
                        </a:rPr>
                        <a:t>취소일시</a:t>
                      </a:r>
                      <a:endParaRPr lang="en-US" altLang="ko-KR" sz="1100" b="0" i="0" u="none" strike="noStrike" cap="none" dirty="0" smtClean="0">
                        <a:solidFill>
                          <a:srgbClr val="000000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24822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232007" y="3555107"/>
            <a:ext cx="16690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Json</a:t>
            </a:r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포맷으로 요청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765990" y="3192650"/>
            <a:ext cx="521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응답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8" idx="2"/>
            <a:endCxn id="9" idx="1"/>
          </p:cNvCxnSpPr>
          <p:nvPr/>
        </p:nvCxnSpPr>
        <p:spPr>
          <a:xfrm rot="16200000" flipH="1">
            <a:off x="3431050" y="2262958"/>
            <a:ext cx="1270963" cy="19288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26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28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4" y="524861"/>
            <a:ext cx="2995769" cy="388307"/>
          </a:xfrm>
        </p:spPr>
        <p:txBody>
          <a:bodyPr/>
          <a:lstStyle/>
          <a:p>
            <a:r>
              <a:rPr lang="ko-KR" altLang="en-US" dirty="0" err="1" smtClean="0"/>
              <a:t>마이페이지</a:t>
            </a:r>
            <a:r>
              <a:rPr lang="ko-KR" altLang="en-US" dirty="0" smtClean="0"/>
              <a:t>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회원정보 조회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339" y="4164519"/>
            <a:ext cx="7354318" cy="523220"/>
          </a:xfrm>
          <a:prstGeom prst="rect">
            <a:avLst/>
          </a:prstGeom>
          <a:noFill/>
          <a:ln w="25400">
            <a:solidFill>
              <a:srgbClr val="4888D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회원정보수정 </a:t>
            </a:r>
            <a:r>
              <a: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update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set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수정정보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}</a:t>
            </a:r>
            <a:r>
              <a:rPr lang="ko-KR" altLang="en-US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where </a:t>
            </a:r>
            <a:r>
              <a:rPr lang="ko-KR" altLang="en-US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회원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ID}</a:t>
            </a:r>
          </a:p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회원정보조회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select * from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where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회원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ID}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8352" y="913167"/>
            <a:ext cx="3340305" cy="892187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get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/myDetailInfo.do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Session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저장된 회원정보로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View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08352" y="1805355"/>
            <a:ext cx="3340305" cy="2359164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Ajax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수정할 정보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데이터전송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post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/modifyMyInfo.do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회원정보수정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회원정보조회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기존 세션회원정보 지우고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수정된 회원정보 추가하기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ResponseEntity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수정 </a:t>
            </a:r>
            <a:r>
              <a:rPr lang="ko-KR" altLang="en-US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성공문자열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37" y="1078828"/>
            <a:ext cx="4018391" cy="292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1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5"/>
          <p:cNvSpPr txBox="1"/>
          <p:nvPr/>
        </p:nvSpPr>
        <p:spPr>
          <a:xfrm rot="-5400000">
            <a:off x="-1841525" y="1971151"/>
            <a:ext cx="5256600" cy="6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 smtClean="0">
                <a:solidFill>
                  <a:srgbClr val="252525"/>
                </a:solidFill>
                <a:latin typeface="Spectral Light"/>
                <a:ea typeface="KoPub바탕체_Pro Light" panose="02020603020101020101" pitchFamily="18" charset="-127"/>
                <a:cs typeface="Spectral Light"/>
                <a:sym typeface="Spectral Light"/>
              </a:rPr>
              <a:t>jhcj92@naver.com </a:t>
            </a:r>
            <a:r>
              <a:rPr lang="es" sz="1100" dirty="0">
                <a:solidFill>
                  <a:srgbClr val="252525"/>
                </a:solidFill>
                <a:latin typeface="Spectral ExtraBold"/>
                <a:ea typeface="Spectral ExtraBold"/>
                <a:cs typeface="Spectral ExtraBold"/>
                <a:sym typeface="Spectral ExtraBold"/>
              </a:rPr>
              <a:t>| </a:t>
            </a:r>
            <a:r>
              <a:rPr lang="es" sz="1100" dirty="0" smtClean="0">
                <a:solidFill>
                  <a:srgbClr val="252525"/>
                </a:solidFill>
                <a:latin typeface="Spectral Light"/>
                <a:ea typeface="KoPub바탕체_Pro Light" panose="02020603020101020101" pitchFamily="18" charset="-127"/>
                <a:cs typeface="Spectral Light"/>
                <a:sym typeface="Spectral Light"/>
              </a:rPr>
              <a:t>+81  010 3808 9235  </a:t>
            </a:r>
            <a:r>
              <a:rPr lang="es" sz="1100" dirty="0">
                <a:solidFill>
                  <a:srgbClr val="252525"/>
                </a:solidFill>
                <a:latin typeface="Spectral ExtraBold"/>
                <a:ea typeface="Spectral ExtraBold"/>
                <a:cs typeface="Spectral ExtraBold"/>
                <a:sym typeface="Spectral ExtraBold"/>
              </a:rPr>
              <a:t>| </a:t>
            </a:r>
            <a:r>
              <a:rPr lang="es" sz="1100" dirty="0" smtClean="0">
                <a:solidFill>
                  <a:srgbClr val="252525"/>
                </a:solidFill>
                <a:latin typeface="Spectral Light"/>
                <a:ea typeface="KoPub바탕체_Pro Light" panose="02020603020101020101" pitchFamily="18" charset="-127"/>
                <a:cs typeface="Spectral Light"/>
                <a:sym typeface="Spectral Light"/>
              </a:rPr>
              <a:t>**.</a:t>
            </a:r>
            <a:r>
              <a:rPr lang="es" sz="1100" dirty="0">
                <a:solidFill>
                  <a:srgbClr val="252525"/>
                </a:solidFill>
                <a:latin typeface="Spectral Light"/>
                <a:ea typeface="KoPub바탕체_Pro Light" panose="02020603020101020101" pitchFamily="18" charset="-127"/>
                <a:cs typeface="Spectral Light"/>
                <a:sym typeface="Spectral Light"/>
              </a:rPr>
              <a:t>com</a:t>
            </a:r>
            <a:endParaRPr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645" name="Google Shape;645;p55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646" name="Google Shape;646;p55"/>
          <p:cNvSpPr txBox="1">
            <a:spLocks noGrp="1"/>
          </p:cNvSpPr>
          <p:nvPr>
            <p:ph type="ctrTitle"/>
          </p:nvPr>
        </p:nvSpPr>
        <p:spPr>
          <a:xfrm>
            <a:off x="1504500" y="1859401"/>
            <a:ext cx="6135000" cy="11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6400" dirty="0">
                <a:solidFill>
                  <a:srgbClr val="252525"/>
                </a:solidFill>
              </a:rPr>
              <a:t>Thanks</a:t>
            </a:r>
            <a:r>
              <a:rPr lang="es" sz="6400" dirty="0">
                <a:solidFill>
                  <a:srgbClr val="0043C1"/>
                </a:solidFill>
              </a:rPr>
              <a:t>!</a:t>
            </a:r>
            <a:endParaRPr sz="6400" dirty="0">
              <a:solidFill>
                <a:srgbClr val="0043C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err="1" smtClean="0">
                <a:solidFill>
                  <a:srgbClr val="252525"/>
                </a:solidFill>
              </a:rPr>
              <a:t>웹개발</a:t>
            </a:r>
            <a:r>
              <a:rPr lang="ko-KR" altLang="en-US" sz="3200" dirty="0" smtClean="0">
                <a:solidFill>
                  <a:srgbClr val="252525"/>
                </a:solidFill>
              </a:rPr>
              <a:t> 기술 개요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ko-KR" altLang="en-US" dirty="0" smtClean="0"/>
              <a:t>쇼핑몰 웹 개발 주요 기술</a:t>
            </a:r>
            <a:endParaRPr lang="ko-KR" altLang="en-US" dirty="0"/>
          </a:p>
        </p:txBody>
      </p:sp>
      <p:sp>
        <p:nvSpPr>
          <p:cNvPr id="6" name="Google Shape;264;p38"/>
          <p:cNvSpPr txBox="1"/>
          <p:nvPr/>
        </p:nvSpPr>
        <p:spPr>
          <a:xfrm>
            <a:off x="3290320" y="1013748"/>
            <a:ext cx="5256808" cy="78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" sz="1200" dirty="0" smtClean="0">
                <a:solidFill>
                  <a:srgbClr val="252525"/>
                </a:solidFill>
                <a:latin typeface="Montserrat ExtraBold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Servlet</a:t>
            </a:r>
            <a:r>
              <a:rPr lang="es" sz="1200" dirty="0">
                <a:solidFill>
                  <a:srgbClr val="252525"/>
                </a:solidFill>
                <a:latin typeface="Montserrat ExtraBold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 </a:t>
            </a:r>
            <a:endParaRPr lang="es" sz="1200" dirty="0" smtClean="0">
              <a:solidFill>
                <a:srgbClr val="252525"/>
              </a:solidFill>
              <a:latin typeface="Montserrat ExtraBold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HTTP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를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통해 웹 클라이언트에게 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요청을 받고 그에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응답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역할</a:t>
            </a:r>
            <a:endParaRPr lang="es" sz="900" b="1" dirty="0" smtClean="0">
              <a:solidFill>
                <a:srgbClr val="252525"/>
              </a:solidFill>
              <a:latin typeface="Spectral Light"/>
              <a:ea typeface="KoPub바탕체_Pro Light" panose="02020603020101020101" pitchFamily="18" charset="-127"/>
              <a:cs typeface="Spectral Light"/>
              <a:sym typeface="Spectral Light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-KR" sz="12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JSP 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Html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코드에 </a:t>
            </a: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Java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코드를 넣어 동적 웹 페이지를 생성</a:t>
            </a:r>
            <a:endParaRPr lang="es" altLang="ko-KR" sz="1000" dirty="0">
              <a:solidFill>
                <a:srgbClr val="252525"/>
              </a:solidFill>
              <a:latin typeface="Spectral Light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7" name="Google Shape;265;p38"/>
          <p:cNvSpPr txBox="1"/>
          <p:nvPr/>
        </p:nvSpPr>
        <p:spPr>
          <a:xfrm>
            <a:off x="3290320" y="1835421"/>
            <a:ext cx="5411720" cy="81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Jquery</a:t>
            </a:r>
            <a:r>
              <a:rPr lang="en-US" sz="12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자바스크립트 </a:t>
            </a:r>
            <a:r>
              <a:rPr lang="ko-KR" altLang="en-US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오픈소스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 라이브러리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, $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함수로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 DOM </a:t>
            </a:r>
            <a:r>
              <a:rPr lang="ko-KR" altLang="en-US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노드들을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 조작</a:t>
            </a:r>
            <a:endParaRPr lang="es" sz="1000" dirty="0" smtClean="0">
              <a:solidFill>
                <a:srgbClr val="252525"/>
              </a:solidFill>
              <a:latin typeface="Spectral Light"/>
              <a:ea typeface="KoPub바탕체_Pro Light" panose="02020603020101020101" pitchFamily="18" charset="-127"/>
              <a:cs typeface="Spectral Light"/>
              <a:sym typeface="Spectral Light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-KR" sz="12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Ajax 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비동기적으로 데이터를 주고 받기 위한 기법</a:t>
            </a: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(</a:t>
            </a:r>
            <a:r>
              <a:rPr lang="en-US" altLang="ko-KR" sz="10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Json,text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)</a:t>
            </a:r>
            <a:endParaRPr lang="es" altLang="ko-KR" sz="1000" dirty="0">
              <a:solidFill>
                <a:srgbClr val="252525"/>
              </a:solidFill>
              <a:latin typeface="Spectral Light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8" name="Google Shape;266;p38"/>
          <p:cNvSpPr txBox="1">
            <a:spLocks/>
          </p:cNvSpPr>
          <p:nvPr/>
        </p:nvSpPr>
        <p:spPr>
          <a:xfrm>
            <a:off x="3290320" y="2726570"/>
            <a:ext cx="5258338" cy="1293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0" indent="0">
              <a:buNone/>
            </a:pPr>
            <a:r>
              <a:rPr lang="en-US" sz="12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Spring </a:t>
            </a:r>
          </a:p>
          <a:p>
            <a:pPr marL="0" indent="0">
              <a:buNone/>
            </a:pP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Annotation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을 기반으로 </a:t>
            </a: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MVC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패턴을 쉽게 구현하고 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Bean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객체를 생성하여 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IOC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컨테이너에 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DI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로 관리가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가능하며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, AOP(</a:t>
            </a: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Tranjaction,Log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), </a:t>
            </a: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Intercepter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등을 지원 </a:t>
            </a:r>
            <a:endParaRPr lang="en-US" sz="1000" dirty="0" smtClean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marL="0" indent="0">
              <a:buNone/>
            </a:pPr>
            <a:r>
              <a:rPr lang="en-US" sz="1200" dirty="0" err="1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"/>
              </a:rPr>
              <a:t>Mybatis</a:t>
            </a:r>
            <a:r>
              <a:rPr lang="en-US" sz="12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"/>
              </a:rPr>
              <a:t> </a:t>
            </a:r>
          </a:p>
          <a:p>
            <a:pPr marL="0" indent="0">
              <a:buNone/>
            </a:pP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Java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코드에서 </a:t>
            </a:r>
            <a:r>
              <a:rPr lang="en-US" altLang="ko-KR" sz="10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문을 </a:t>
            </a: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xml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로 따로 빼내어 구현</a:t>
            </a:r>
            <a:endParaRPr lang="en-US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sym typeface="Montserrat"/>
            </a:endParaRPr>
          </a:p>
          <a:p>
            <a:pPr marL="0" indent="0">
              <a:buNone/>
            </a:pPr>
            <a:r>
              <a:rPr lang="en-US" sz="12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"/>
              </a:rPr>
              <a:t>Tiles </a:t>
            </a:r>
          </a:p>
          <a:p>
            <a:pPr marL="0" indent="0">
              <a:buNone/>
            </a:pP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Montserrat"/>
              </a:rPr>
              <a:t>공통적인 코드가 들어가는 화면을 따로 분리하여 화면설계를 쉽게 구현</a:t>
            </a:r>
            <a:endParaRPr lang="en-US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sym typeface="Montserrat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97592" y="1013748"/>
            <a:ext cx="2151544" cy="694492"/>
            <a:chOff x="997592" y="1013748"/>
            <a:chExt cx="2151544" cy="694492"/>
          </a:xfrm>
        </p:grpSpPr>
        <p:grpSp>
          <p:nvGrpSpPr>
            <p:cNvPr id="9" name="Google Shape;267;p38"/>
            <p:cNvGrpSpPr/>
            <p:nvPr/>
          </p:nvGrpSpPr>
          <p:grpSpPr>
            <a:xfrm flipH="1">
              <a:off x="997592" y="1013748"/>
              <a:ext cx="2151544" cy="694492"/>
              <a:chOff x="5000433" y="705980"/>
              <a:chExt cx="3915536" cy="1239447"/>
            </a:xfrm>
          </p:grpSpPr>
          <p:sp>
            <p:nvSpPr>
              <p:cNvPr id="10" name="Google Shape;268;p38"/>
              <p:cNvSpPr/>
              <p:nvPr/>
            </p:nvSpPr>
            <p:spPr>
              <a:xfrm>
                <a:off x="5000433" y="763625"/>
                <a:ext cx="3161943" cy="1128001"/>
              </a:xfrm>
              <a:prstGeom prst="leftArrow">
                <a:avLst>
                  <a:gd name="adj1" fmla="val 50000"/>
                  <a:gd name="adj2" fmla="val 62253"/>
                </a:avLst>
              </a:pr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  <a:latin typeface="KoPub바탕체_Pro Light" panose="02020603020101020101" pitchFamily="18" charset="-127"/>
                    <a:ea typeface="KoPub바탕체_Pro Light" panose="02020603020101020101" pitchFamily="18" charset="-127"/>
                  </a:rPr>
                  <a:t>JAVA</a:t>
                </a:r>
                <a:endParaRPr b="1" dirty="0">
                  <a:solidFill>
                    <a:schemeClr val="bg1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1" name="Google Shape;269;p38"/>
              <p:cNvSpPr/>
              <p:nvPr/>
            </p:nvSpPr>
            <p:spPr>
              <a:xfrm>
                <a:off x="7676521" y="705980"/>
                <a:ext cx="1239448" cy="1239447"/>
              </a:xfrm>
              <a:prstGeom prst="ellipse">
                <a:avLst/>
              </a:pr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2" name="Google Shape;270;p38"/>
              <p:cNvSpPr/>
              <p:nvPr/>
            </p:nvSpPr>
            <p:spPr>
              <a:xfrm>
                <a:off x="7784940" y="798826"/>
                <a:ext cx="1029531" cy="102953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</p:grpSp>
        <p:pic>
          <p:nvPicPr>
            <p:cNvPr id="1026" name="Picture 2" descr="자바(JAVA) 기초 강좌 - #0 개발환경 설정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63853" y="1135956"/>
              <a:ext cx="328089" cy="432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Google Shape;266;p38"/>
          <p:cNvSpPr txBox="1">
            <a:spLocks/>
          </p:cNvSpPr>
          <p:nvPr/>
        </p:nvSpPr>
        <p:spPr>
          <a:xfrm>
            <a:off x="3290320" y="4119934"/>
            <a:ext cx="5773884" cy="49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0" indent="0">
              <a:buFont typeface="Spectral Light"/>
              <a:buNone/>
            </a:pPr>
            <a:r>
              <a:rPr lang="en-US" sz="12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Maven </a:t>
            </a:r>
          </a:p>
          <a:p>
            <a:pPr marL="0" indent="0">
              <a:buFont typeface="Spectral Light"/>
              <a:buNone/>
            </a:pP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컴파일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-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테스트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-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패키지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-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배포 </a:t>
            </a:r>
            <a:r>
              <a:rPr lang="ko-KR" altLang="en-US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빌드를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도와주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며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,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라이브러리 관리를 </a:t>
            </a:r>
            <a:r>
              <a:rPr lang="ko-KR" altLang="en-US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편리하게함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(pom.xml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에서 설정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)</a:t>
            </a:r>
            <a:endParaRPr lang="en-US" sz="1000" dirty="0" smtClean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997593" y="1834989"/>
            <a:ext cx="2151545" cy="694800"/>
            <a:chOff x="997593" y="1728309"/>
            <a:chExt cx="2151545" cy="694800"/>
          </a:xfrm>
        </p:grpSpPr>
        <p:grpSp>
          <p:nvGrpSpPr>
            <p:cNvPr id="13" name="Google Shape;271;p38"/>
            <p:cNvGrpSpPr/>
            <p:nvPr/>
          </p:nvGrpSpPr>
          <p:grpSpPr>
            <a:xfrm flipH="1">
              <a:off x="997593" y="1728309"/>
              <a:ext cx="2151545" cy="694800"/>
              <a:chOff x="4977456" y="1951752"/>
              <a:chExt cx="3915537" cy="1239996"/>
            </a:xfrm>
          </p:grpSpPr>
          <p:sp>
            <p:nvSpPr>
              <p:cNvPr id="14" name="Google Shape;272;p38"/>
              <p:cNvSpPr/>
              <p:nvPr/>
            </p:nvSpPr>
            <p:spPr>
              <a:xfrm>
                <a:off x="4977456" y="2007750"/>
                <a:ext cx="3161945" cy="1128000"/>
              </a:xfrm>
              <a:prstGeom prst="leftArrow">
                <a:avLst>
                  <a:gd name="adj1" fmla="val 50000"/>
                  <a:gd name="adj2" fmla="val 62253"/>
                </a:avLst>
              </a:prstGeom>
              <a:solidFill>
                <a:srgbClr val="488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  <a:latin typeface="KoPub바탕체_Pro Light" panose="02020603020101020101" pitchFamily="18" charset="-127"/>
                    <a:ea typeface="KoPub바탕체_Pro Light" panose="02020603020101020101" pitchFamily="18" charset="-127"/>
                  </a:rPr>
                  <a:t>JavaScript</a:t>
                </a:r>
                <a:endParaRPr b="1" dirty="0">
                  <a:solidFill>
                    <a:schemeClr val="bg1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5" name="Google Shape;273;p38"/>
              <p:cNvSpPr/>
              <p:nvPr/>
            </p:nvSpPr>
            <p:spPr>
              <a:xfrm>
                <a:off x="7694061" y="1951752"/>
                <a:ext cx="1198932" cy="1239996"/>
              </a:xfrm>
              <a:prstGeom prst="ellipse">
                <a:avLst/>
              </a:prstGeom>
              <a:solidFill>
                <a:srgbClr val="488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chemeClr val="bg1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6" name="Google Shape;274;p38"/>
              <p:cNvSpPr/>
              <p:nvPr/>
            </p:nvSpPr>
            <p:spPr>
              <a:xfrm>
                <a:off x="7781804" y="2057762"/>
                <a:ext cx="1028592" cy="102797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chemeClr val="bg1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</p:grpSp>
        <p:pic>
          <p:nvPicPr>
            <p:cNvPr id="1028" name="Picture 4" descr="자바스크립트(JavaScript) 공부하자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0559"/>
            <a:stretch/>
          </p:blipFill>
          <p:spPr bwMode="auto">
            <a:xfrm>
              <a:off x="1034642" y="1875746"/>
              <a:ext cx="556686" cy="442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/>
          <p:cNvGrpSpPr/>
          <p:nvPr/>
        </p:nvGrpSpPr>
        <p:grpSpPr>
          <a:xfrm>
            <a:off x="994197" y="2648166"/>
            <a:ext cx="2154940" cy="694800"/>
            <a:chOff x="994197" y="2465286"/>
            <a:chExt cx="2154940" cy="694800"/>
          </a:xfrm>
        </p:grpSpPr>
        <p:grpSp>
          <p:nvGrpSpPr>
            <p:cNvPr id="17" name="Google Shape;275;p38"/>
            <p:cNvGrpSpPr/>
            <p:nvPr/>
          </p:nvGrpSpPr>
          <p:grpSpPr>
            <a:xfrm flipH="1">
              <a:off x="994197" y="2465286"/>
              <a:ext cx="2154940" cy="694800"/>
              <a:chOff x="4977454" y="3196648"/>
              <a:chExt cx="3921715" cy="1239996"/>
            </a:xfrm>
          </p:grpSpPr>
          <p:sp>
            <p:nvSpPr>
              <p:cNvPr id="18" name="Google Shape;276;p38"/>
              <p:cNvSpPr/>
              <p:nvPr/>
            </p:nvSpPr>
            <p:spPr>
              <a:xfrm>
                <a:off x="4977454" y="3251875"/>
                <a:ext cx="3184924" cy="1128000"/>
              </a:xfrm>
              <a:prstGeom prst="leftArrow">
                <a:avLst>
                  <a:gd name="adj1" fmla="val 50000"/>
                  <a:gd name="adj2" fmla="val 62253"/>
                </a:avLst>
              </a:prstGeom>
              <a:solidFill>
                <a:srgbClr val="0043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 err="1" smtClean="0">
                    <a:solidFill>
                      <a:schemeClr val="bg1"/>
                    </a:solidFill>
                    <a:latin typeface="KoPub바탕체_Pro Light" panose="02020603020101020101" pitchFamily="18" charset="-127"/>
                    <a:ea typeface="KoPub바탕체_Pro Light" panose="02020603020101020101" pitchFamily="18" charset="-127"/>
                  </a:rPr>
                  <a:t>FrameWork</a:t>
                </a:r>
                <a:endParaRPr b="1" dirty="0">
                  <a:solidFill>
                    <a:schemeClr val="bg1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9" name="Google Shape;277;p38"/>
              <p:cNvSpPr/>
              <p:nvPr/>
            </p:nvSpPr>
            <p:spPr>
              <a:xfrm>
                <a:off x="7700237" y="3196648"/>
                <a:ext cx="1198932" cy="1239996"/>
              </a:xfrm>
              <a:prstGeom prst="ellipse">
                <a:avLst/>
              </a:prstGeom>
              <a:solidFill>
                <a:srgbClr val="0043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chemeClr val="bg1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20" name="Google Shape;278;p38"/>
              <p:cNvSpPr/>
              <p:nvPr/>
            </p:nvSpPr>
            <p:spPr>
              <a:xfrm>
                <a:off x="7785407" y="3301887"/>
                <a:ext cx="1028592" cy="102797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chemeClr val="bg1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</p:grpSp>
        <p:pic>
          <p:nvPicPr>
            <p:cNvPr id="1030" name="Picture 6" descr="Spring] Spring Framework란? 기본 개념 핵심 정리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13987" y="2620545"/>
              <a:ext cx="406401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994197" y="4012548"/>
            <a:ext cx="2154939" cy="694800"/>
            <a:chOff x="994197" y="4126848"/>
            <a:chExt cx="2154939" cy="694800"/>
          </a:xfrm>
        </p:grpSpPr>
        <p:grpSp>
          <p:nvGrpSpPr>
            <p:cNvPr id="24" name="Google Shape;267;p38"/>
            <p:cNvGrpSpPr/>
            <p:nvPr/>
          </p:nvGrpSpPr>
          <p:grpSpPr>
            <a:xfrm flipH="1">
              <a:off x="994197" y="4126848"/>
              <a:ext cx="2154939" cy="694800"/>
              <a:chOff x="5000431" y="697644"/>
              <a:chExt cx="3921714" cy="1239996"/>
            </a:xfrm>
          </p:grpSpPr>
          <p:sp>
            <p:nvSpPr>
              <p:cNvPr id="25" name="Google Shape;268;p38"/>
              <p:cNvSpPr/>
              <p:nvPr/>
            </p:nvSpPr>
            <p:spPr>
              <a:xfrm>
                <a:off x="5000431" y="763625"/>
                <a:ext cx="3161944" cy="1128000"/>
              </a:xfrm>
              <a:prstGeom prst="leftArrow">
                <a:avLst>
                  <a:gd name="adj1" fmla="val 50000"/>
                  <a:gd name="adj2" fmla="val 62253"/>
                </a:avLst>
              </a:pr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  <a:latin typeface="KoPub바탕체_Pro Light" panose="02020603020101020101" pitchFamily="18" charset="-127"/>
                    <a:ea typeface="KoPub바탕체_Pro Light" panose="02020603020101020101" pitchFamily="18" charset="-127"/>
                  </a:rPr>
                  <a:t>Build</a:t>
                </a:r>
                <a:endParaRPr b="1" dirty="0">
                  <a:solidFill>
                    <a:schemeClr val="bg1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26" name="Google Shape;269;p38"/>
              <p:cNvSpPr/>
              <p:nvPr/>
            </p:nvSpPr>
            <p:spPr>
              <a:xfrm>
                <a:off x="7723213" y="697644"/>
                <a:ext cx="1198932" cy="1239996"/>
              </a:xfrm>
              <a:prstGeom prst="ellipse">
                <a:avLst/>
              </a:pr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chemeClr val="bg1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27" name="Google Shape;270;p38"/>
              <p:cNvSpPr/>
              <p:nvPr/>
            </p:nvSpPr>
            <p:spPr>
              <a:xfrm>
                <a:off x="7808383" y="820394"/>
                <a:ext cx="1028592" cy="102797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chemeClr val="bg1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</p:grpSp>
        <p:pic>
          <p:nvPicPr>
            <p:cNvPr id="1040" name="Picture 16" descr="파일:Apache Maven logo.svg - 위키백과, 우리 모두의 백과사전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62" y="4412811"/>
              <a:ext cx="553635" cy="140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1883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 smtClean="0">
                <a:solidFill>
                  <a:srgbClr val="252525"/>
                </a:solidFill>
              </a:rPr>
              <a:t>Reference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30</a:t>
            </a:fld>
            <a:endParaRPr/>
          </a:p>
        </p:txBody>
      </p:sp>
      <p:sp>
        <p:nvSpPr>
          <p:cNvPr id="3" name="부제목 2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ko-KR" altLang="en-US" dirty="0" smtClean="0"/>
              <a:t>참조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23993" y="1080888"/>
            <a:ext cx="766672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latin typeface="+mj-ea"/>
                <a:ea typeface="+mj-ea"/>
              </a:rPr>
              <a:t>코드</a:t>
            </a:r>
            <a:endParaRPr lang="en-US" altLang="ko-KR" b="1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  <a:ea typeface="+mj-ea"/>
              </a:rPr>
              <a:t>Shopping Mall: </a:t>
            </a:r>
            <a:r>
              <a:rPr lang="en-US" altLang="ko-KR" dirty="0" smtClean="0">
                <a:latin typeface="+mj-ea"/>
                <a:ea typeface="+mj-ea"/>
                <a:hlinkClick r:id="rId3"/>
              </a:rPr>
              <a:t>https</a:t>
            </a:r>
            <a:r>
              <a:rPr lang="en-US" altLang="ko-KR" dirty="0">
                <a:latin typeface="+mj-ea"/>
                <a:ea typeface="+mj-ea"/>
                <a:hlinkClick r:id="rId3"/>
              </a:rPr>
              <a:t>://</a:t>
            </a:r>
            <a:r>
              <a:rPr lang="en-US" altLang="ko-KR" dirty="0" smtClean="0">
                <a:latin typeface="+mj-ea"/>
                <a:ea typeface="+mj-ea"/>
                <a:hlinkClick r:id="rId3"/>
              </a:rPr>
              <a:t>github.com/gilbutITbook/006895/tree/master/bookShop01/src</a:t>
            </a:r>
            <a:endParaRPr lang="en-US" altLang="ko-KR" dirty="0" smtClean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latin typeface="+mj-ea"/>
                <a:ea typeface="+mj-ea"/>
              </a:rPr>
              <a:t>부록</a:t>
            </a:r>
            <a:endParaRPr lang="en-US" altLang="ko-KR" b="1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  <a:ea typeface="+mj-ea"/>
              </a:rPr>
              <a:t>Web Server/Web Application Server: </a:t>
            </a:r>
            <a:r>
              <a:rPr lang="ko-KR" altLang="en-US" dirty="0" smtClean="0">
                <a:latin typeface="+mj-ea"/>
                <a:ea typeface="+mj-ea"/>
                <a:hlinkClick r:id="rId4"/>
              </a:rPr>
              <a:t>https://binux.tistory.com/32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  <a:ea typeface="+mj-ea"/>
              </a:rPr>
              <a:t>Servlet: </a:t>
            </a:r>
            <a:r>
              <a:rPr lang="en-US" altLang="ko-KR" dirty="0" smtClean="0">
                <a:latin typeface="+mj-ea"/>
                <a:ea typeface="+mj-ea"/>
                <a:hlinkClick r:id="rId5"/>
              </a:rPr>
              <a:t>https://velog.io/@jakeseo_me/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  <a:ea typeface="+mj-ea"/>
              </a:rPr>
              <a:t>Context: </a:t>
            </a:r>
            <a:r>
              <a:rPr lang="en-US" altLang="ko-KR" dirty="0" smtClean="0">
                <a:latin typeface="+mj-ea"/>
                <a:ea typeface="+mj-ea"/>
                <a:hlinkClick r:id="rId6"/>
              </a:rPr>
              <a:t>https://fbtmdwhd33.tistory.com/262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Maven: </a:t>
            </a:r>
            <a:r>
              <a:rPr lang="en-US" altLang="ko-KR" dirty="0">
                <a:latin typeface="+mj-ea"/>
                <a:ea typeface="+mj-ea"/>
                <a:hlinkClick r:id="rId7"/>
              </a:rPr>
              <a:t>https://</a:t>
            </a:r>
            <a:r>
              <a:rPr lang="en-US" altLang="ko-KR" dirty="0" smtClean="0">
                <a:latin typeface="+mj-ea"/>
                <a:ea typeface="+mj-ea"/>
                <a:hlinkClick r:id="rId7"/>
              </a:rPr>
              <a:t>e2e2e2.tistory.com/29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Spring </a:t>
            </a:r>
            <a:r>
              <a:rPr lang="en-US" altLang="ko-KR" dirty="0" smtClean="0">
                <a:latin typeface="+mj-ea"/>
                <a:ea typeface="+mj-ea"/>
              </a:rPr>
              <a:t>Framework IOC/DI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en-US" altLang="ko-KR" dirty="0">
                <a:latin typeface="+mj-ea"/>
                <a:ea typeface="+mj-ea"/>
                <a:hlinkClick r:id="rId8"/>
              </a:rPr>
              <a:t>https://velog.io/@</a:t>
            </a:r>
            <a:r>
              <a:rPr lang="en-US" altLang="ko-KR" dirty="0" smtClean="0">
                <a:latin typeface="+mj-ea"/>
                <a:ea typeface="+mj-ea"/>
                <a:hlinkClick r:id="rId8"/>
              </a:rPr>
              <a:t>gillog/Spring-DIDependency-Injection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  <a:ea typeface="KoPub바탕체_Pro Light" panose="02020603020101020101" pitchFamily="18" charset="-127"/>
              </a:rPr>
              <a:t>Spring </a:t>
            </a:r>
            <a:r>
              <a:rPr lang="en-US" altLang="ko-KR" dirty="0">
                <a:latin typeface="+mj-ea"/>
                <a:ea typeface="KoPub바탕체_Pro Light" panose="02020603020101020101" pitchFamily="18" charset="-127"/>
              </a:rPr>
              <a:t>Framework </a:t>
            </a:r>
            <a:r>
              <a:rPr lang="en-US" altLang="ko-KR" dirty="0" smtClean="0">
                <a:latin typeface="+mj-ea"/>
                <a:ea typeface="KoPub바탕체_Pro Light" panose="02020603020101020101" pitchFamily="18" charset="-127"/>
              </a:rPr>
              <a:t>AOP: </a:t>
            </a:r>
            <a:r>
              <a:rPr lang="en-US" altLang="ko-KR" dirty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9"/>
              </a:rPr>
              <a:t>https://engkimbs.tistory.com/746</a:t>
            </a:r>
            <a:r>
              <a:rPr lang="ko-KR" altLang="en-US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					        </a:t>
            </a:r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10"/>
              </a:rPr>
              <a:t>https</a:t>
            </a:r>
            <a:r>
              <a:rPr lang="en-US" altLang="ko-KR" dirty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10"/>
              </a:rPr>
              <a:t>://goddaehee.tistory.com/154</a:t>
            </a:r>
            <a:r>
              <a:rPr lang="ko-KR" altLang="en-US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  <a:ea typeface="KoPub바탕체_Pro Light" panose="02020603020101020101" pitchFamily="18" charset="-127"/>
              </a:rPr>
              <a:t>Spring </a:t>
            </a:r>
            <a:r>
              <a:rPr lang="en-US" altLang="ko-KR" dirty="0">
                <a:latin typeface="+mj-ea"/>
                <a:ea typeface="KoPub바탕체_Pro Light" panose="02020603020101020101" pitchFamily="18" charset="-127"/>
              </a:rPr>
              <a:t>Framework Annotation: </a:t>
            </a:r>
            <a:r>
              <a:rPr lang="en-US" altLang="ko-KR" dirty="0">
                <a:latin typeface="+mj-ea"/>
                <a:ea typeface="KoPub바탕체_Pro Light" panose="02020603020101020101" pitchFamily="18" charset="-127"/>
                <a:hlinkClick r:id="rId11"/>
              </a:rPr>
              <a:t>https://</a:t>
            </a:r>
            <a:r>
              <a:rPr lang="en-US" altLang="ko-KR" dirty="0" smtClean="0">
                <a:latin typeface="+mj-ea"/>
                <a:ea typeface="KoPub바탕체_Pro Light" panose="02020603020101020101" pitchFamily="18" charset="-127"/>
                <a:hlinkClick r:id="rId11"/>
              </a:rPr>
              <a:t>www.youtube.com/watch?v=S065KRjXRSY</a:t>
            </a:r>
            <a:r>
              <a:rPr lang="en-US" altLang="ko-KR" dirty="0" smtClean="0">
                <a:latin typeface="+mj-ea"/>
                <a:ea typeface="KoPub바탕체_Pro Light" panose="02020603020101020101" pitchFamily="18" charset="-127"/>
              </a:rPr>
              <a:t>				  </a:t>
            </a:r>
            <a:r>
              <a:rPr lang="en-US" altLang="ko-KR" dirty="0" smtClean="0">
                <a:latin typeface="+mj-ea"/>
                <a:ea typeface="+mj-ea"/>
                <a:hlinkClick r:id="rId12"/>
              </a:rPr>
              <a:t>https://velog.io/@gillog/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JSP: </a:t>
            </a:r>
            <a:r>
              <a:rPr lang="en-US" altLang="ko-KR" dirty="0">
                <a:latin typeface="+mj-ea"/>
                <a:ea typeface="+mj-ea"/>
                <a:hlinkClick r:id="rId13"/>
              </a:rPr>
              <a:t>https://linked2ev.github.io/devlog/2018/11/11/JSP-5.-JSP-Compile</a:t>
            </a:r>
            <a:r>
              <a:rPr lang="en-US" altLang="ko-KR" dirty="0" smtClean="0">
                <a:latin typeface="+mj-ea"/>
                <a:ea typeface="+mj-ea"/>
                <a:hlinkClick r:id="rId13"/>
              </a:rPr>
              <a:t>/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  <a:ea typeface="+mj-ea"/>
              </a:rPr>
              <a:t>Http: </a:t>
            </a:r>
            <a:r>
              <a:rPr lang="en-US" altLang="ko-KR" dirty="0">
                <a:latin typeface="+mj-ea"/>
                <a:ea typeface="+mj-ea"/>
                <a:hlinkClick r:id="rId14"/>
              </a:rPr>
              <a:t>https://youtu.be/rxaBwwI_JnI</a:t>
            </a:r>
            <a:endParaRPr lang="en-US" altLang="ko-KR" dirty="0" smtClean="0">
              <a:latin typeface="+mj-ea"/>
              <a:ea typeface="+mj-ea"/>
            </a:endParaRPr>
          </a:p>
          <a:p>
            <a:endParaRPr lang="en-US" altLang="ko-KR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68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31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Web Server/Web Application Server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510" y="913168"/>
            <a:ext cx="7025645" cy="22246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9060" y="3571433"/>
            <a:ext cx="3365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WS </a:t>
            </a:r>
            <a:r>
              <a:rPr lang="ko-KR" altLang="en-US" sz="1000" dirty="0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종류</a:t>
            </a:r>
            <a:r>
              <a:rPr lang="en-US" altLang="ko-KR" sz="1000" dirty="0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: </a:t>
            </a:r>
          </a:p>
          <a:p>
            <a:r>
              <a:rPr lang="en-US" altLang="ko-KR" sz="1000" dirty="0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Apache, </a:t>
            </a:r>
            <a:r>
              <a:rPr lang="en-US" altLang="ko-KR" sz="1000" dirty="0" err="1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Nignx</a:t>
            </a:r>
            <a:r>
              <a:rPr lang="en-US" altLang="ko-KR" sz="1000" dirty="0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, </a:t>
            </a:r>
            <a:r>
              <a:rPr lang="en-US" altLang="ko-KR" sz="1000" dirty="0" err="1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lls</a:t>
            </a:r>
            <a:r>
              <a:rPr lang="en-US" altLang="ko-KR" sz="1000" dirty="0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, GWS</a:t>
            </a:r>
          </a:p>
          <a:p>
            <a:endParaRPr lang="en-US" altLang="ko-KR" sz="1000" dirty="0" smtClean="0">
              <a:solidFill>
                <a:schemeClr val="tx1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r>
              <a:rPr lang="en-US" altLang="ko-KR" sz="10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WAS </a:t>
            </a:r>
            <a:r>
              <a:rPr lang="ko-KR" altLang="en-US" sz="10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종류</a:t>
            </a:r>
            <a:r>
              <a:rPr lang="en-US" altLang="ko-KR" sz="10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: </a:t>
            </a:r>
          </a:p>
          <a:p>
            <a:r>
              <a:rPr lang="en-US" altLang="ko-KR" sz="10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Tomcat</a:t>
            </a:r>
            <a:r>
              <a:rPr lang="en-US" altLang="ko-KR" sz="1000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, </a:t>
            </a:r>
            <a:r>
              <a:rPr lang="en-US" altLang="ko-KR" sz="1000" dirty="0" err="1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JBoss</a:t>
            </a:r>
            <a:r>
              <a:rPr lang="en-US" altLang="ko-KR" sz="10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, WebLogic,</a:t>
            </a:r>
            <a:r>
              <a:rPr lang="en-US" altLang="ko-KR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0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Jetty,</a:t>
            </a:r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000" dirty="0" err="1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Jeus</a:t>
            </a:r>
            <a:r>
              <a:rPr lang="en-US" altLang="ko-KR" sz="10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(</a:t>
            </a:r>
            <a:r>
              <a:rPr lang="ko-KR" altLang="en-US" sz="10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한국</a:t>
            </a:r>
            <a:r>
              <a:rPr lang="en-US" altLang="ko-KR" sz="10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)</a:t>
            </a:r>
            <a:endParaRPr lang="ko-KR" altLang="en-US" sz="1000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4353" y="3137771"/>
            <a:ext cx="3772802" cy="18319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61944" y="1633909"/>
            <a:ext cx="151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Servlet Container</a:t>
            </a:r>
            <a:endParaRPr lang="ko-KR" altLang="en-US" sz="1200" b="1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92383" y="612259"/>
            <a:ext cx="1045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5" action="ppaction://hlinksldjump"/>
              </a:rPr>
              <a:t>&gt;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5" action="ppaction://hlinksldjump"/>
              </a:rPr>
              <a:t>돌아가기</a:t>
            </a:r>
            <a:endParaRPr lang="ko-KR" altLang="en-US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65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32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Context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844" y="989755"/>
            <a:ext cx="3988722" cy="36734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9488" y="913168"/>
            <a:ext cx="3609170" cy="37500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92383" y="612259"/>
            <a:ext cx="1045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5" action="ppaction://hlinksldjump"/>
              </a:rPr>
              <a:t>&gt;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5" action="ppaction://hlinksldjump"/>
              </a:rPr>
              <a:t>돌아가기</a:t>
            </a:r>
            <a:endParaRPr lang="ko-KR" altLang="en-US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269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33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Servlet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0081" y="913168"/>
            <a:ext cx="5913960" cy="2564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6971" y="3132820"/>
            <a:ext cx="3725055" cy="19239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899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34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JSP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7235" y="1404851"/>
            <a:ext cx="2416629" cy="27681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349" y="1404851"/>
            <a:ext cx="5700886" cy="26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1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704" y="719014"/>
            <a:ext cx="2515115" cy="3879446"/>
          </a:xfrm>
          <a:prstGeom prst="rect">
            <a:avLst/>
          </a:prstGeom>
        </p:spPr>
      </p:pic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35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Maven</a:t>
            </a:r>
            <a:endParaRPr lang="ko-KR" alt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39806" y="949242"/>
            <a:ext cx="638668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빌드</a:t>
            </a:r>
            <a:endParaRPr kumimoji="0" lang="en-US" alt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KoPub바탕체_Pro Light" panose="02020603020101020101" pitchFamily="18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소스코드를 실행할 수 있는 소프트웨어 형태로 변환하는 과정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소스코드(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java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)나 프로젝트 리소스(.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xml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, .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jpg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, ...)를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jvm이나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was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톰캣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)이 인식할 수 있는 구조로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패키징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하는 과</a:t>
            </a:r>
            <a:r>
              <a:rPr lang="ko-KR" altLang="en-US" sz="1000" dirty="0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정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39806" y="1626226"/>
            <a:ext cx="551144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빌드 툴</a:t>
            </a:r>
            <a:r>
              <a:rPr kumimoji="0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(</a:t>
            </a:r>
            <a:r>
              <a:rPr lang="ko-KR" altLang="ko-KR" sz="1200" dirty="0" err="1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maven</a:t>
            </a:r>
            <a:r>
              <a:rPr lang="ko-KR" altLang="ko-KR" sz="1200" dirty="0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, </a:t>
            </a:r>
            <a:r>
              <a:rPr lang="ko-KR" altLang="ko-KR" sz="1200" dirty="0" err="1" smtClean="0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gradle</a:t>
            </a:r>
            <a:r>
              <a:rPr kumimoji="0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)</a:t>
            </a:r>
            <a:endParaRPr kumimoji="0" lang="ko-KR" alt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KoPub바탕체_Pro Light" panose="02020603020101020101" pitchFamily="18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프로젝트 생성, 테스트 빌드, 배포 등 전체적인 라이프 사이클을 관리하기 위한 전용 프로그램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엔터프라이즈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개발시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일어나는 빈번한 라이브러리 추가 및 버전 동기화의 어려움을 해소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코드 컴파일, 컴포넌트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패키징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, 개발 테스트 실행,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버전관리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도구 통합, 문서 생성, 배포 기능 포함 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39806" y="2457099"/>
            <a:ext cx="5692584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빌드 순서</a:t>
            </a:r>
            <a:r>
              <a:rPr kumimoji="0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(</a:t>
            </a:r>
            <a:r>
              <a:rPr lang="ko-KR" altLang="ko-KR" sz="1200" b="1" dirty="0" err="1" smtClean="0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LifeCycle</a:t>
            </a:r>
            <a:r>
              <a:rPr lang="en-US" altLang="ko-KR" sz="1200" b="1" dirty="0" smtClean="0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)</a:t>
            </a:r>
            <a:endParaRPr kumimoji="0" lang="ko-KR" altLang="ko-KR" sz="24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KoPub바탕체_Pro Light" panose="02020603020101020101" pitchFamily="18" charset="-127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clean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빌드 시 생성되었던 파일을 삭제하는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validate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프로젝트가 올바른지 확인하고 필요한 모든 정보를 사용할 수 있는지 확인하는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compile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프로젝트의 소스코드를 컴파일 하는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test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유닛 테스트를 수행하는 단계 ( 테스트 </a:t>
            </a: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실패시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빌드 실패로 처리 할 수 있음)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package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실제 컴파일 된 소스 코드와 리소스들을 </a:t>
            </a: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jar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, </a:t>
            </a: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war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등의 배포를 위한 패키지로 만드는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verify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통합 테스트 결과에 대한 검사를 실행하여 품질 기준을 충족하는지 확인하는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install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패키지를 로컬 저장소에 설치하는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site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프로젝트 </a:t>
            </a:r>
            <a:r>
              <a:rPr lang="ko-KR" altLang="ko-KR" sz="1000" dirty="0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문서와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사이트 작성, 생성하는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deploy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: 만들어진 </a:t>
            </a:r>
            <a:r>
              <a:rPr lang="ko-KR" altLang="ko-KR" sz="1000" dirty="0" err="1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package를</a:t>
            </a:r>
            <a:r>
              <a:rPr lang="ko-KR" altLang="ko-KR" sz="1000" dirty="0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 원격 저장소에 </a:t>
            </a:r>
            <a:r>
              <a:rPr lang="ko-KR" altLang="ko-KR" sz="1000" dirty="0" err="1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release</a:t>
            </a:r>
            <a:r>
              <a:rPr lang="ko-KR" altLang="ko-KR" sz="1000" dirty="0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 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하는 단계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339806" y="4321461"/>
            <a:ext cx="582082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Phase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빌드 사이클의 각각의 단계.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이전 단계가 모두 수행되어야 수행 가능.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KoPub바탕체_Pro Light" panose="02020603020101020101" pitchFamily="18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plugin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단계 별로 사용 되는 프로그램. 여러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goal를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포함한다.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goal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plugin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내의 각각의 실질적인 기능. 각 단계에서 실제로 수행되는 작업.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633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36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Spring Framework(IOC/DI)</a:t>
            </a:r>
            <a:endParaRPr lang="ko-KR" altLang="en-US" dirty="0"/>
          </a:p>
        </p:txBody>
      </p:sp>
      <p:pic>
        <p:nvPicPr>
          <p:cNvPr id="3074" name="Picture 2" descr="https://velog.velcdn.com/images%2Fgillog%2Fpost%2F08489bda-549e-4dae-851b-8ae1734bf85e%2F21373937580AEF9B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626" y="1449904"/>
            <a:ext cx="4485028" cy="299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velog.velcdn.com/images%2Fgillog%2Fpost%2F41f2eb24-fce2-4b7e-b9ac-d5c3ce97d213%2F22535642580C4AF12C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0908" y="1449903"/>
            <a:ext cx="3835694" cy="284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92383" y="612259"/>
            <a:ext cx="1045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5" action="ppaction://hlinksldjump"/>
              </a:rPr>
              <a:t>&gt;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5" action="ppaction://hlinksldjump"/>
              </a:rPr>
              <a:t>돌아가기</a:t>
            </a:r>
            <a:endParaRPr lang="ko-KR" altLang="en-US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52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37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Spring Framework(AOP)</a:t>
            </a:r>
            <a:endParaRPr lang="ko-KR" altLang="en-US" dirty="0"/>
          </a:p>
        </p:txBody>
      </p:sp>
      <p:pic>
        <p:nvPicPr>
          <p:cNvPr id="2050" name="Picture 2" descr="https://t1.daumcdn.net/cfile/tistory/9983FB455BB4E5D30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0305" y="1165611"/>
            <a:ext cx="5618363" cy="303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1.daumcdn.net/cfile/tistory/994AA3335C1B8C9D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003" y="1165611"/>
            <a:ext cx="3011675" cy="339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71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38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Spring Framework(Annotation)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107" y="1300268"/>
            <a:ext cx="7780551" cy="346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01892" y="952829"/>
            <a:ext cx="531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기존 </a:t>
            </a:r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xml 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파일로 설정한 것을 </a:t>
            </a:r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@Annotation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자바 코드로 대체</a:t>
            </a:r>
            <a:endParaRPr lang="ko-KR" altLang="en-US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92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39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HTTP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31914" y="1522571"/>
            <a:ext cx="2669265" cy="2934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39535" y="945383"/>
            <a:ext cx="647758" cy="583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72728" y="2019300"/>
            <a:ext cx="1990611" cy="1851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09593" y="4225331"/>
            <a:ext cx="2981325" cy="6333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32817" y="1522571"/>
            <a:ext cx="2669265" cy="2809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50180" y="2019300"/>
            <a:ext cx="2034540" cy="1851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34792" y="458965"/>
            <a:ext cx="664127" cy="1062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5311140" y="2484120"/>
            <a:ext cx="1920240" cy="43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바탕체_Pro Light" panose="02020603020101020101" pitchFamily="18" charset="-127"/>
            </a:endParaRPr>
          </a:p>
        </p:txBody>
      </p:sp>
      <p:cxnSp>
        <p:nvCxnSpPr>
          <p:cNvPr id="34" name="꺾인 연결선 33"/>
          <p:cNvCxnSpPr>
            <a:stCxn id="36" idx="3"/>
            <a:endCxn id="20" idx="3"/>
          </p:cNvCxnSpPr>
          <p:nvPr/>
        </p:nvCxnSpPr>
        <p:spPr>
          <a:xfrm>
            <a:off x="7231380" y="2701821"/>
            <a:ext cx="559538" cy="1840196"/>
          </a:xfrm>
          <a:prstGeom prst="bentConnector3">
            <a:avLst>
              <a:gd name="adj1" fmla="val 14085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423692" y="3870960"/>
            <a:ext cx="885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</a:t>
            </a:r>
            <a:endParaRPr lang="ko-KR" altLang="en-US" b="1" dirty="0">
              <a:solidFill>
                <a:srgbClr val="FF0000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77656" y="3870959"/>
            <a:ext cx="1110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Response</a:t>
            </a:r>
            <a:endParaRPr lang="ko-KR" altLang="en-US" b="1" dirty="0">
              <a:solidFill>
                <a:srgbClr val="FF0000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313285" y="2048718"/>
            <a:ext cx="1920240" cy="43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바탕체_Pro Light" panose="020206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907913" y="2048718"/>
            <a:ext cx="1920240" cy="43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바탕체_Pro Light" panose="02020603020101020101" pitchFamily="18" charset="-127"/>
            </a:endParaRPr>
          </a:p>
        </p:txBody>
      </p:sp>
      <p:cxnSp>
        <p:nvCxnSpPr>
          <p:cNvPr id="49" name="직선 연결선 48"/>
          <p:cNvCxnSpPr>
            <a:stCxn id="7" idx="2"/>
            <a:endCxn id="19" idx="0"/>
          </p:cNvCxnSpPr>
          <p:nvPr/>
        </p:nvCxnSpPr>
        <p:spPr>
          <a:xfrm>
            <a:off x="2866547" y="1815995"/>
            <a:ext cx="1487" cy="2033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31" idx="2"/>
            <a:endCxn id="32" idx="0"/>
          </p:cNvCxnSpPr>
          <p:nvPr/>
        </p:nvCxnSpPr>
        <p:spPr>
          <a:xfrm>
            <a:off x="6267450" y="1803559"/>
            <a:ext cx="0" cy="2157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92383" y="612259"/>
            <a:ext cx="1045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10" action="ppaction://hlinksldjump"/>
              </a:rPr>
              <a:t>&gt;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10" action="ppaction://hlinksldjump"/>
              </a:rPr>
              <a:t>돌아가기</a:t>
            </a:r>
            <a:endParaRPr lang="ko-KR" altLang="en-US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17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err="1" smtClean="0">
                <a:solidFill>
                  <a:srgbClr val="252525"/>
                </a:solidFill>
              </a:rPr>
              <a:t>웹개발</a:t>
            </a:r>
            <a:r>
              <a:rPr lang="ko-KR" altLang="en-US" sz="3200" dirty="0" smtClean="0">
                <a:solidFill>
                  <a:srgbClr val="252525"/>
                </a:solidFill>
              </a:rPr>
              <a:t> 기술 개요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134575" cy="388307"/>
          </a:xfrm>
        </p:spPr>
        <p:txBody>
          <a:bodyPr/>
          <a:lstStyle/>
          <a:p>
            <a:r>
              <a:rPr lang="ko-KR" altLang="en-US" dirty="0" smtClean="0"/>
              <a:t>쇼핑몰 웹 동작 프로세스과정</a:t>
            </a:r>
            <a:r>
              <a:rPr lang="en-US" altLang="ko-KR" dirty="0" smtClean="0"/>
              <a:t>(WS-WAS)</a:t>
            </a:r>
            <a:endParaRPr lang="ko-KR" altLang="en-US" dirty="0"/>
          </a:p>
        </p:txBody>
      </p:sp>
      <p:sp>
        <p:nvSpPr>
          <p:cNvPr id="34" name="Google Shape;430;p44"/>
          <p:cNvSpPr/>
          <p:nvPr/>
        </p:nvSpPr>
        <p:spPr>
          <a:xfrm>
            <a:off x="4815599" y="1137507"/>
            <a:ext cx="2108903" cy="2412669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sz="1100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Web </a:t>
            </a:r>
            <a:r>
              <a:rPr lang="en-US" altLang="ko-KR" sz="11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Application Server</a:t>
            </a:r>
          </a:p>
          <a:p>
            <a:pPr marL="0" indent="0" algn="ctr">
              <a:buFont typeface="Spectral Light"/>
              <a:buNone/>
            </a:pPr>
            <a:r>
              <a:rPr lang="en-US" altLang="ko-KR" sz="11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(WAS)</a:t>
            </a:r>
          </a:p>
          <a:p>
            <a:pPr marL="0" indent="0" algn="ctr">
              <a:buFont typeface="Spectral Light"/>
              <a:buNone/>
            </a:pPr>
            <a:endParaRPr lang="en-US" altLang="ko-KR" sz="800" dirty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동적</a:t>
            </a: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(dynamic)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페이지 전달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DB 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연동</a:t>
            </a: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및 비즈니스 </a:t>
            </a:r>
            <a:r>
              <a:rPr lang="ko-KR" altLang="en-US" sz="10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로직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구현</a:t>
            </a:r>
            <a:endParaRPr lang="en-US" altLang="ko-KR" sz="1000" dirty="0" smtClean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JSP, Servlet 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작동 관리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cxnSp>
        <p:nvCxnSpPr>
          <p:cNvPr id="61" name="직선 화살표 연결선 60"/>
          <p:cNvCxnSpPr>
            <a:stCxn id="26" idx="3"/>
            <a:endCxn id="34" idx="1"/>
          </p:cNvCxnSpPr>
          <p:nvPr/>
        </p:nvCxnSpPr>
        <p:spPr>
          <a:xfrm flipV="1">
            <a:off x="4303907" y="2343842"/>
            <a:ext cx="511692" cy="13"/>
          </a:xfrm>
          <a:prstGeom prst="straightConnector1">
            <a:avLst/>
          </a:prstGeom>
          <a:ln w="28575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Google Shape;430;p44"/>
          <p:cNvSpPr/>
          <p:nvPr/>
        </p:nvSpPr>
        <p:spPr>
          <a:xfrm>
            <a:off x="2195004" y="3663997"/>
            <a:ext cx="2108903" cy="846394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sz="11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Static Contents</a:t>
            </a:r>
          </a:p>
          <a:p>
            <a:pPr marL="0" indent="0" algn="ctr">
              <a:buFont typeface="Spectral Light"/>
              <a:buNone/>
            </a:pPr>
            <a:endParaRPr lang="en-US" altLang="ko-KR" sz="1100" dirty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정적 페이지 전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달</a:t>
            </a:r>
            <a:endParaRPr lang="en-US" altLang="ko-KR" sz="1000" dirty="0" smtClean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Html,Image,CSS,JavaScript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cxnSp>
        <p:nvCxnSpPr>
          <p:cNvPr id="87" name="직선 화살표 연결선 86"/>
          <p:cNvCxnSpPr>
            <a:stCxn id="26" idx="2"/>
            <a:endCxn id="86" idx="0"/>
          </p:cNvCxnSpPr>
          <p:nvPr/>
        </p:nvCxnSpPr>
        <p:spPr>
          <a:xfrm flipH="1">
            <a:off x="3249456" y="3221020"/>
            <a:ext cx="8598" cy="442977"/>
          </a:xfrm>
          <a:prstGeom prst="straightConnector1">
            <a:avLst/>
          </a:prstGeom>
          <a:ln w="28575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2052" idx="3"/>
            <a:endCxn id="26" idx="1"/>
          </p:cNvCxnSpPr>
          <p:nvPr/>
        </p:nvCxnSpPr>
        <p:spPr>
          <a:xfrm>
            <a:off x="1693644" y="2341069"/>
            <a:ext cx="518556" cy="2786"/>
          </a:xfrm>
          <a:prstGeom prst="straightConnector1">
            <a:avLst/>
          </a:prstGeom>
          <a:ln w="28575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stCxn id="34" idx="3"/>
            <a:endCxn id="195" idx="1"/>
          </p:cNvCxnSpPr>
          <p:nvPr/>
        </p:nvCxnSpPr>
        <p:spPr>
          <a:xfrm flipV="1">
            <a:off x="6924502" y="2341068"/>
            <a:ext cx="511692" cy="2774"/>
          </a:xfrm>
          <a:prstGeom prst="straightConnector1">
            <a:avLst/>
          </a:prstGeom>
          <a:ln w="28575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9" name="그림 218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77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7905" y="1216752"/>
            <a:ext cx="784289" cy="575419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2212200" y="1466689"/>
            <a:ext cx="2091707" cy="1754331"/>
            <a:chOff x="2212200" y="1198564"/>
            <a:chExt cx="2091707" cy="1754331"/>
          </a:xfrm>
        </p:grpSpPr>
        <p:sp>
          <p:nvSpPr>
            <p:cNvPr id="26" name="Google Shape;424;p44"/>
            <p:cNvSpPr/>
            <p:nvPr/>
          </p:nvSpPr>
          <p:spPr>
            <a:xfrm>
              <a:off x="2212200" y="1198564"/>
              <a:ext cx="2091707" cy="1754331"/>
            </a:xfrm>
            <a:prstGeom prst="roundRect">
              <a:avLst>
                <a:gd name="adj" fmla="val 0"/>
              </a:avLst>
            </a:prstGeom>
            <a:solidFill>
              <a:srgbClr val="4888DE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sz="1100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Web Server</a:t>
              </a:r>
            </a:p>
            <a:p>
              <a:pPr marL="0" indent="0" algn="ctr">
                <a:buFont typeface="Spectral Light"/>
                <a:buNone/>
              </a:pPr>
              <a:r>
                <a:rPr lang="en-US" altLang="ko-KR" sz="1100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(WS)</a:t>
              </a:r>
            </a:p>
            <a:p>
              <a:pPr marL="0" indent="0" algn="ctr">
                <a:buFont typeface="Spectral Light"/>
                <a:buNone/>
              </a:pPr>
              <a:endParaRPr lang="en-US" altLang="ko-KR" sz="8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클라이언트 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요청에 따라</a:t>
              </a:r>
              <a:r>
                <a:rPr lang="en-US" altLang="ko-KR" sz="1000" dirty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 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정적</a:t>
              </a:r>
              <a:r>
                <a:rPr lang="en-US" altLang="ko-KR" sz="1000" dirty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-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동적 </a:t>
              </a:r>
              <a:r>
                <a:rPr lang="ko-KR" altLang="en-US" sz="1000" dirty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웹 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분산 관리</a:t>
              </a:r>
              <a:endPara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정적 페이지의 경우 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WAS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를 거치지 않고 바로 제공</a:t>
              </a:r>
              <a:endPara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endParaRPr>
            </a:p>
          </p:txBody>
        </p:sp>
        <p:pic>
          <p:nvPicPr>
            <p:cNvPr id="220" name="그림 21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9144" y="1251162"/>
              <a:ext cx="1263535" cy="637112"/>
            </a:xfrm>
            <a:prstGeom prst="rect">
              <a:avLst/>
            </a:prstGeom>
          </p:spPr>
        </p:pic>
      </p:grpSp>
      <p:grpSp>
        <p:nvGrpSpPr>
          <p:cNvPr id="226" name="그룹 225"/>
          <p:cNvGrpSpPr/>
          <p:nvPr/>
        </p:nvGrpSpPr>
        <p:grpSpPr>
          <a:xfrm>
            <a:off x="98095" y="1543294"/>
            <a:ext cx="1595549" cy="1595549"/>
            <a:chOff x="98095" y="1543294"/>
            <a:chExt cx="1595549" cy="1595549"/>
          </a:xfrm>
        </p:grpSpPr>
        <p:pic>
          <p:nvPicPr>
            <p:cNvPr id="2052" name="Picture 4" descr="컴퓨터 일러스트 PNG, AI 무료 다운로드 (2022년) - 리틀딥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95" y="1543294"/>
              <a:ext cx="1595549" cy="1595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4" name="직사각형 223"/>
            <p:cNvSpPr/>
            <p:nvPr/>
          </p:nvSpPr>
          <p:spPr>
            <a:xfrm>
              <a:off x="226694" y="2799007"/>
              <a:ext cx="13383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Client</a:t>
              </a:r>
              <a:endPara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endParaRP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7407838" y="1700248"/>
            <a:ext cx="1338349" cy="1560424"/>
            <a:chOff x="7407838" y="1700248"/>
            <a:chExt cx="1338349" cy="1560424"/>
          </a:xfrm>
        </p:grpSpPr>
        <p:pic>
          <p:nvPicPr>
            <p:cNvPr id="195" name="그림 19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6194" y="1700248"/>
              <a:ext cx="1281639" cy="1281639"/>
            </a:xfrm>
            <a:prstGeom prst="rect">
              <a:avLst/>
            </a:prstGeom>
          </p:spPr>
        </p:pic>
        <p:sp>
          <p:nvSpPr>
            <p:cNvPr id="110" name="직사각형 109"/>
            <p:cNvSpPr/>
            <p:nvPr/>
          </p:nvSpPr>
          <p:spPr>
            <a:xfrm>
              <a:off x="7407838" y="2952895"/>
              <a:ext cx="13383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DB</a:t>
              </a:r>
              <a:endPara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endParaRPr>
            </a:p>
          </p:txBody>
        </p:sp>
      </p:grpSp>
      <p:sp>
        <p:nvSpPr>
          <p:cNvPr id="20" name="Google Shape;430;p44"/>
          <p:cNvSpPr/>
          <p:nvPr/>
        </p:nvSpPr>
        <p:spPr>
          <a:xfrm>
            <a:off x="5265033" y="2799007"/>
            <a:ext cx="1210033" cy="61796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sz="1100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Web </a:t>
            </a:r>
            <a:r>
              <a:rPr lang="en-US" altLang="ko-KR" sz="11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Context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92383" y="612259"/>
            <a:ext cx="76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8" action="ppaction://hlinksldjump"/>
              </a:rPr>
              <a:t>&gt;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8" action="ppaction://hlinksldjump"/>
              </a:rPr>
              <a:t>부록</a:t>
            </a:r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8" action="ppaction://hlinksldjump"/>
              </a:rPr>
              <a:t>1</a:t>
            </a:r>
            <a:endParaRPr lang="ko-KR" altLang="en-US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870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err="1" smtClean="0">
                <a:solidFill>
                  <a:srgbClr val="252525"/>
                </a:solidFill>
              </a:rPr>
              <a:t>웹개발</a:t>
            </a:r>
            <a:r>
              <a:rPr lang="ko-KR" altLang="en-US" sz="3200" dirty="0" smtClean="0">
                <a:solidFill>
                  <a:srgbClr val="252525"/>
                </a:solidFill>
              </a:rPr>
              <a:t> 기술 개요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688175" cy="388307"/>
          </a:xfrm>
        </p:spPr>
        <p:txBody>
          <a:bodyPr/>
          <a:lstStyle/>
          <a:p>
            <a:r>
              <a:rPr lang="ko-KR" altLang="en-US" dirty="0" smtClean="0"/>
              <a:t>쇼핑몰 웹 동작 프로세스과정</a:t>
            </a:r>
            <a:r>
              <a:rPr lang="en-US" altLang="ko-KR" dirty="0" smtClean="0"/>
              <a:t>(WAS)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24" idx="1"/>
            <a:endCxn id="22" idx="3"/>
          </p:cNvCxnSpPr>
          <p:nvPr/>
        </p:nvCxnSpPr>
        <p:spPr>
          <a:xfrm flipH="1" flipV="1">
            <a:off x="3913785" y="3151424"/>
            <a:ext cx="400519" cy="3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314304" y="1753394"/>
            <a:ext cx="4014355" cy="2796065"/>
          </a:xfrm>
          <a:prstGeom prst="rect">
            <a:avLst/>
          </a:prstGeom>
          <a:noFill/>
          <a:ln w="28575">
            <a:solidFill>
              <a:srgbClr val="373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바탕체_Pro Light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6028" y="1087026"/>
            <a:ext cx="8133044" cy="3610491"/>
          </a:xfrm>
          <a:prstGeom prst="rect">
            <a:avLst/>
          </a:prstGeom>
          <a:noFill/>
          <a:ln>
            <a:solidFill>
              <a:srgbClr val="373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바탕체_Pro Light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350181" y="846173"/>
            <a:ext cx="2823160" cy="492443"/>
            <a:chOff x="3369822" y="772444"/>
            <a:chExt cx="2823160" cy="492443"/>
          </a:xfrm>
        </p:grpSpPr>
        <p:sp>
          <p:nvSpPr>
            <p:cNvPr id="17" name="직사각형 16"/>
            <p:cNvSpPr/>
            <p:nvPr/>
          </p:nvSpPr>
          <p:spPr>
            <a:xfrm>
              <a:off x="3369822" y="772444"/>
              <a:ext cx="2823160" cy="49244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73334"/>
              </a:solidFill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u="sng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</a:rPr>
                <a:t>Web Application Server</a:t>
              </a:r>
            </a:p>
            <a:p>
              <a:pPr algn="r"/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</a:rPr>
                <a:t>Web Application Context</a:t>
              </a:r>
              <a:endParaRPr lang="en-US" altLang="ko-KR" sz="1200" dirty="0">
                <a:solidFill>
                  <a:schemeClr val="bg1">
                    <a:lumMod val="5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077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69822" y="816999"/>
              <a:ext cx="549735" cy="403331"/>
            </a:xfrm>
            <a:prstGeom prst="rect">
              <a:avLst/>
            </a:prstGeom>
            <a:ln w="25400">
              <a:noFill/>
            </a:ln>
          </p:spPr>
        </p:pic>
      </p:grpSp>
      <p:pic>
        <p:nvPicPr>
          <p:cNvPr id="3074" name="Picture 2" descr="파일:Spring Framework Logo 2018.svg - 위키백과, 우리 모두의 백과사전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131" y="1245532"/>
            <a:ext cx="1816386" cy="4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426;p44"/>
          <p:cNvSpPr/>
          <p:nvPr/>
        </p:nvSpPr>
        <p:spPr>
          <a:xfrm>
            <a:off x="1562845" y="2578697"/>
            <a:ext cx="2350940" cy="1145453"/>
          </a:xfrm>
          <a:prstGeom prst="roundRect">
            <a:avLst>
              <a:gd name="adj" fmla="val 0"/>
            </a:avLst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b="1" dirty="0" err="1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RootApplicationContext</a:t>
            </a:r>
            <a:endParaRPr lang="en-US" altLang="ko-KR" b="1" dirty="0" smtClean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marL="0" indent="0" algn="ctr">
              <a:buFont typeface="Spectral Light"/>
              <a:buNone/>
            </a:pPr>
            <a:r>
              <a:rPr lang="en-US" altLang="ko-KR" b="1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(</a:t>
            </a:r>
            <a:r>
              <a:rPr lang="ko-KR" altLang="en-US" b="1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부모</a:t>
            </a:r>
            <a:r>
              <a:rPr lang="en-US" altLang="ko-KR" b="1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)</a:t>
            </a:r>
          </a:p>
          <a:p>
            <a:pPr marL="0" indent="0" algn="ctr">
              <a:buFont typeface="Spectral Light"/>
              <a:buNone/>
            </a:pPr>
            <a:endParaRPr lang="en-US" altLang="ko-KR" dirty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JDBC 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설정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-Bean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객체 생성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Mybatis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 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경로 설정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23" name="Google Shape;427;p44"/>
          <p:cNvSpPr/>
          <p:nvPr/>
        </p:nvSpPr>
        <p:spPr>
          <a:xfrm>
            <a:off x="4497710" y="2004984"/>
            <a:ext cx="2033860" cy="2430216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Dispatcher Servlet</a:t>
            </a:r>
          </a:p>
          <a:p>
            <a:pPr marL="0" indent="0" algn="ctr">
              <a:buFont typeface="Spectral Light"/>
              <a:buNone/>
            </a:pPr>
            <a:endParaRPr lang="en-US" altLang="ko-KR" sz="1000" dirty="0" smtClean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context:component-scan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    (Bean</a:t>
            </a:r>
            <a:r>
              <a:rPr lang="ko-KR" altLang="en-US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객체 생성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annotation-driven</a:t>
            </a:r>
          </a:p>
          <a:p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    (Controller-Handler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주입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Resources</a:t>
            </a:r>
          </a:p>
          <a:p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   (Static contents 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접근허용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)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tilesConfigurer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(Bean)</a:t>
            </a:r>
          </a:p>
          <a:p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   (Tiles 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경로 설정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)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viewResolver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(Bean)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mvc:interceptors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multipartResolver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(Bean)</a:t>
            </a:r>
          </a:p>
        </p:txBody>
      </p:sp>
      <p:sp>
        <p:nvSpPr>
          <p:cNvPr id="30" name="Google Shape;427;p44"/>
          <p:cNvSpPr/>
          <p:nvPr/>
        </p:nvSpPr>
        <p:spPr>
          <a:xfrm>
            <a:off x="6979474" y="2240963"/>
            <a:ext cx="1012927" cy="563268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Servlet</a:t>
            </a:r>
          </a:p>
          <a:p>
            <a:pPr marL="0" indent="0" algn="ctr">
              <a:buFont typeface="Spectral Light"/>
              <a:buNone/>
            </a:pP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Context</a:t>
            </a:r>
          </a:p>
        </p:txBody>
      </p:sp>
      <p:sp>
        <p:nvSpPr>
          <p:cNvPr id="33" name="Google Shape;427;p44"/>
          <p:cNvSpPr/>
          <p:nvPr/>
        </p:nvSpPr>
        <p:spPr>
          <a:xfrm>
            <a:off x="6979474" y="3183983"/>
            <a:ext cx="1012927" cy="563268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Servlet</a:t>
            </a:r>
          </a:p>
          <a:p>
            <a:pPr marL="0" indent="0" algn="ctr">
              <a:buFont typeface="Spectral Light"/>
              <a:buNone/>
            </a:pPr>
            <a:r>
              <a: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Context</a:t>
            </a:r>
            <a:endParaRPr lang="en-US" altLang="ko-KR" dirty="0" smtClean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578821" y="1451641"/>
            <a:ext cx="1582484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373334"/>
            </a:solidFill>
          </a:ln>
        </p:spPr>
        <p:txBody>
          <a:bodyPr wrap="none">
            <a:sp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b="1" dirty="0" err="1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ServletContexts</a:t>
            </a:r>
            <a:endParaRPr lang="en-US" altLang="ko-KR" b="1" dirty="0" smtClean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marL="0" indent="0" algn="ctr">
              <a:buFont typeface="Spectral Light"/>
              <a:buNone/>
            </a:pPr>
            <a:r>
              <a:rPr lang="en-US" altLang="ko-KR" b="1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(</a:t>
            </a:r>
            <a:r>
              <a:rPr lang="ko-KR" altLang="en-US" b="1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자식</a:t>
            </a:r>
            <a:r>
              <a:rPr lang="en-US" altLang="ko-KR" b="1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)</a:t>
            </a:r>
            <a:endParaRPr lang="en-US" altLang="ko-KR" b="1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cxnSp>
        <p:nvCxnSpPr>
          <p:cNvPr id="36" name="직선 화살표 연결선 35"/>
          <p:cNvCxnSpPr>
            <a:stCxn id="30" idx="1"/>
            <a:endCxn id="23" idx="3"/>
          </p:cNvCxnSpPr>
          <p:nvPr/>
        </p:nvCxnSpPr>
        <p:spPr>
          <a:xfrm flipH="1">
            <a:off x="6531570" y="2522597"/>
            <a:ext cx="447904" cy="697495"/>
          </a:xfrm>
          <a:prstGeom prst="straightConnector1">
            <a:avLst/>
          </a:prstGeom>
          <a:ln w="25400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30" idx="2"/>
            <a:endCxn id="33" idx="0"/>
          </p:cNvCxnSpPr>
          <p:nvPr/>
        </p:nvCxnSpPr>
        <p:spPr>
          <a:xfrm>
            <a:off x="7485938" y="2804231"/>
            <a:ext cx="0" cy="379752"/>
          </a:xfrm>
          <a:prstGeom prst="straightConnector1">
            <a:avLst/>
          </a:prstGeom>
          <a:ln w="25400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23" idx="3"/>
            <a:endCxn id="33" idx="1"/>
          </p:cNvCxnSpPr>
          <p:nvPr/>
        </p:nvCxnSpPr>
        <p:spPr>
          <a:xfrm>
            <a:off x="6531570" y="3220092"/>
            <a:ext cx="447904" cy="245525"/>
          </a:xfrm>
          <a:prstGeom prst="straightConnector1">
            <a:avLst/>
          </a:prstGeom>
          <a:ln w="25400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곱셈 기호 41"/>
          <p:cNvSpPr/>
          <p:nvPr/>
        </p:nvSpPr>
        <p:spPr>
          <a:xfrm>
            <a:off x="7379993" y="2885801"/>
            <a:ext cx="217707" cy="196936"/>
          </a:xfrm>
          <a:prstGeom prst="mathMultiply">
            <a:avLst/>
          </a:prstGeom>
          <a:solidFill>
            <a:srgbClr val="37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바탕체_Pro Light" panose="02020603020101020101" pitchFamily="18" charset="-127"/>
            </a:endParaRPr>
          </a:p>
        </p:txBody>
      </p:sp>
      <p:sp>
        <p:nvSpPr>
          <p:cNvPr id="47" name="곱셈 기호 46"/>
          <p:cNvSpPr/>
          <p:nvPr/>
        </p:nvSpPr>
        <p:spPr>
          <a:xfrm rot="2311372">
            <a:off x="6646668" y="2787332"/>
            <a:ext cx="217707" cy="196936"/>
          </a:xfrm>
          <a:prstGeom prst="mathMultiply">
            <a:avLst/>
          </a:prstGeom>
          <a:solidFill>
            <a:srgbClr val="37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바탕체_Pro Light" panose="02020603020101020101" pitchFamily="18" charset="-127"/>
            </a:endParaRPr>
          </a:p>
        </p:txBody>
      </p:sp>
      <p:sp>
        <p:nvSpPr>
          <p:cNvPr id="48" name="곱셈 기호 47"/>
          <p:cNvSpPr/>
          <p:nvPr/>
        </p:nvSpPr>
        <p:spPr>
          <a:xfrm rot="1774122">
            <a:off x="6646668" y="3266858"/>
            <a:ext cx="217707" cy="196936"/>
          </a:xfrm>
          <a:prstGeom prst="mathMultiply">
            <a:avLst/>
          </a:prstGeom>
          <a:solidFill>
            <a:srgbClr val="37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바탕체_Pro Light" panose="02020603020101020101" pitchFamily="18" charset="-127"/>
            </a:endParaRPr>
          </a:p>
        </p:txBody>
      </p:sp>
      <p:sp>
        <p:nvSpPr>
          <p:cNvPr id="51" name="Google Shape;426;p44"/>
          <p:cNvSpPr/>
          <p:nvPr/>
        </p:nvSpPr>
        <p:spPr>
          <a:xfrm>
            <a:off x="677942" y="3390111"/>
            <a:ext cx="684918" cy="1090518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37333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b="1" dirty="0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Filter</a:t>
            </a:r>
          </a:p>
          <a:p>
            <a:pPr marL="0" indent="0" algn="ctr">
              <a:buFont typeface="Spectral Light"/>
              <a:buNone/>
            </a:pPr>
            <a:endParaRPr lang="en-US" altLang="ko-KR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UTF-8</a:t>
            </a:r>
            <a:r>
              <a:rPr lang="en-US" altLang="ko-KR" sz="1100" dirty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 </a:t>
            </a:r>
            <a:r>
              <a:rPr lang="ko-KR" altLang="en-US" sz="1100" dirty="0" err="1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인코딩</a:t>
            </a:r>
            <a:endParaRPr lang="en-US" altLang="ko-KR" sz="1100" dirty="0" smtClean="0">
              <a:solidFill>
                <a:schemeClr val="tx1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cxnSp>
        <p:nvCxnSpPr>
          <p:cNvPr id="52" name="직선 화살표 연결선 51"/>
          <p:cNvCxnSpPr>
            <a:stCxn id="51" idx="3"/>
          </p:cNvCxnSpPr>
          <p:nvPr/>
        </p:nvCxnSpPr>
        <p:spPr>
          <a:xfrm>
            <a:off x="1362860" y="3935370"/>
            <a:ext cx="2951444" cy="0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113337" y="804137"/>
            <a:ext cx="970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(web.xml)</a:t>
            </a:r>
            <a:endParaRPr lang="ko-KR" altLang="en-US" sz="1200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grpSp>
        <p:nvGrpSpPr>
          <p:cNvPr id="202" name="그룹 201"/>
          <p:cNvGrpSpPr/>
          <p:nvPr/>
        </p:nvGrpSpPr>
        <p:grpSpPr>
          <a:xfrm>
            <a:off x="7440440" y="3845370"/>
            <a:ext cx="90000" cy="512324"/>
            <a:chOff x="7426040" y="3787770"/>
            <a:chExt cx="90000" cy="512324"/>
          </a:xfrm>
        </p:grpSpPr>
        <p:sp>
          <p:nvSpPr>
            <p:cNvPr id="57" name="타원 56"/>
            <p:cNvSpPr/>
            <p:nvPr/>
          </p:nvSpPr>
          <p:spPr>
            <a:xfrm>
              <a:off x="7426040" y="3787770"/>
              <a:ext cx="90000" cy="90000"/>
            </a:xfrm>
            <a:prstGeom prst="ellipse">
              <a:avLst/>
            </a:prstGeom>
            <a:solidFill>
              <a:srgbClr val="37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바탕체_Pro Light" panose="02020603020101020101" pitchFamily="18" charset="-127"/>
              </a:endParaRPr>
            </a:p>
          </p:txBody>
        </p:sp>
        <p:sp>
          <p:nvSpPr>
            <p:cNvPr id="61" name="타원 60"/>
            <p:cNvSpPr/>
            <p:nvPr/>
          </p:nvSpPr>
          <p:spPr>
            <a:xfrm>
              <a:off x="7426040" y="3998932"/>
              <a:ext cx="90000" cy="90000"/>
            </a:xfrm>
            <a:prstGeom prst="ellipse">
              <a:avLst/>
            </a:prstGeom>
            <a:solidFill>
              <a:srgbClr val="37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바탕체_Pro Light" panose="02020603020101020101" pitchFamily="18" charset="-127"/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7426040" y="4210094"/>
              <a:ext cx="90000" cy="90000"/>
            </a:xfrm>
            <a:prstGeom prst="ellipse">
              <a:avLst/>
            </a:prstGeom>
            <a:solidFill>
              <a:srgbClr val="37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바탕체_Pro Light" panose="02020603020101020101" pitchFamily="18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692383" y="612259"/>
            <a:ext cx="76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6" action="ppaction://hlinksldjump"/>
              </a:rPr>
              <a:t>&gt;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6" action="ppaction://hlinksldjump"/>
              </a:rPr>
              <a:t>부록</a:t>
            </a:r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6" action="ppaction://hlinksldjump"/>
              </a:rPr>
              <a:t>2</a:t>
            </a:r>
            <a:endParaRPr lang="ko-KR" altLang="en-US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129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err="1" smtClean="0">
                <a:solidFill>
                  <a:srgbClr val="252525"/>
                </a:solidFill>
              </a:rPr>
              <a:t>웹개발</a:t>
            </a:r>
            <a:r>
              <a:rPr lang="ko-KR" altLang="en-US" sz="3200" dirty="0" smtClean="0">
                <a:solidFill>
                  <a:srgbClr val="252525"/>
                </a:solidFill>
              </a:rPr>
              <a:t> 기술 개요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256975" cy="388307"/>
          </a:xfrm>
        </p:spPr>
        <p:txBody>
          <a:bodyPr/>
          <a:lstStyle/>
          <a:p>
            <a:r>
              <a:rPr lang="ko-KR" altLang="en-US" dirty="0" smtClean="0"/>
              <a:t>쇼핑몰 웹 동작 프로세스과정</a:t>
            </a:r>
            <a:r>
              <a:rPr lang="en-US" altLang="ko-KR" dirty="0" smtClean="0"/>
              <a:t>(Spring MVC)</a:t>
            </a:r>
            <a:endParaRPr lang="ko-KR" altLang="en-US" dirty="0"/>
          </a:p>
        </p:txBody>
      </p:sp>
      <p:sp>
        <p:nvSpPr>
          <p:cNvPr id="13" name="Google Shape;423;p44"/>
          <p:cNvSpPr/>
          <p:nvPr/>
        </p:nvSpPr>
        <p:spPr>
          <a:xfrm>
            <a:off x="2265288" y="2392141"/>
            <a:ext cx="2443500" cy="525300"/>
          </a:xfrm>
          <a:prstGeom prst="roundRect">
            <a:avLst>
              <a:gd name="adj" fmla="val 0"/>
            </a:avLst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1800" dirty="0" err="1" smtClean="0">
                <a:solidFill>
                  <a:srgbClr val="FFFFFF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DispatcherServlet</a:t>
            </a:r>
            <a:endParaRPr lang="en-US" altLang="ko-KR" sz="1800" dirty="0">
              <a:solidFill>
                <a:srgbClr val="FFFFFF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pPr lvl="0"/>
            <a:r>
              <a:rPr lang="ko-KR" altLang="en-US" sz="1100" dirty="0" smtClean="0">
                <a:solidFill>
                  <a:srgbClr val="FFFFFF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모든 요청 및 응답 수행</a:t>
            </a:r>
            <a:endParaRPr lang="en-US" altLang="ko-KR" sz="1100" dirty="0">
              <a:solidFill>
                <a:srgbClr val="FFFFFF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14" name="Google Shape;426;p44"/>
          <p:cNvSpPr/>
          <p:nvPr/>
        </p:nvSpPr>
        <p:spPr>
          <a:xfrm>
            <a:off x="2601039" y="1261278"/>
            <a:ext cx="1771993" cy="550791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-KR" sz="11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Handler Mapping</a:t>
            </a:r>
          </a:p>
          <a:p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Montserrat ExtraBold"/>
              </a:rPr>
              <a:t>&lt;annotation driven&gt;</a:t>
            </a:r>
            <a:r>
              <a:rPr lang="ko-KR" altLang="en-US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Montserrat ExtraBold"/>
              </a:rPr>
              <a:t>으로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Montserrat ExtraBold"/>
            </a:endParaRPr>
          </a:p>
          <a:p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Montserrat ExtraBold"/>
              </a:rPr>
              <a:t>@Controller</a:t>
            </a:r>
            <a:r>
              <a:rPr lang="ko-KR" altLang="en-US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Montserrat ExtraBold"/>
              </a:rPr>
              <a:t>에 설정됨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Montserrat ExtraBold"/>
            </a:endParaRPr>
          </a:p>
        </p:txBody>
      </p:sp>
      <p:sp>
        <p:nvSpPr>
          <p:cNvPr id="17" name="Google Shape;428;p44"/>
          <p:cNvSpPr/>
          <p:nvPr/>
        </p:nvSpPr>
        <p:spPr>
          <a:xfrm>
            <a:off x="6283583" y="2961267"/>
            <a:ext cx="894639" cy="198688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ko-KR" sz="1100" strike="sngStrike" dirty="0" err="1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Intercepter</a:t>
            </a:r>
            <a:endParaRPr sz="1100" strike="sngStrik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8054947" y="1157724"/>
            <a:ext cx="704130" cy="1007462"/>
            <a:chOff x="7407838" y="1684398"/>
            <a:chExt cx="1338349" cy="1703658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7838" y="1684398"/>
              <a:ext cx="1281639" cy="1281639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7407838" y="2867593"/>
              <a:ext cx="1338349" cy="5204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DB</a:t>
              </a:r>
              <a:endPara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45764" y="1857343"/>
            <a:ext cx="1595549" cy="1595549"/>
            <a:chOff x="98095" y="1543294"/>
            <a:chExt cx="1595549" cy="1595549"/>
          </a:xfrm>
        </p:grpSpPr>
        <p:pic>
          <p:nvPicPr>
            <p:cNvPr id="25" name="Picture 4" descr="컴퓨터 일러스트 PNG, AI 무료 다운로드 (2022년) - 리틀딥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95" y="1543294"/>
              <a:ext cx="1595549" cy="1595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/>
            <p:cNvSpPr/>
            <p:nvPr/>
          </p:nvSpPr>
          <p:spPr>
            <a:xfrm>
              <a:off x="226694" y="2799007"/>
              <a:ext cx="13383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Client</a:t>
              </a:r>
              <a:endPara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endParaRPr>
            </a:p>
          </p:txBody>
        </p:sp>
      </p:grpSp>
      <p:sp>
        <p:nvSpPr>
          <p:cNvPr id="27" name="Google Shape;426;p44"/>
          <p:cNvSpPr/>
          <p:nvPr/>
        </p:nvSpPr>
        <p:spPr>
          <a:xfrm>
            <a:off x="5987567" y="1213321"/>
            <a:ext cx="1486672" cy="646706"/>
          </a:xfrm>
          <a:prstGeom prst="roundRect">
            <a:avLst>
              <a:gd name="adj" fmla="val 0"/>
            </a:avLst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18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Controller</a:t>
            </a:r>
            <a:endParaRPr lang="en-US" altLang="ko-KR" sz="1800" dirty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pPr lvl="0"/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각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Bean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객체 참조 비즈니스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로직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 수행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28" name="Google Shape;426;p44"/>
          <p:cNvSpPr/>
          <p:nvPr/>
        </p:nvSpPr>
        <p:spPr>
          <a:xfrm>
            <a:off x="5720653" y="2348315"/>
            <a:ext cx="2020500" cy="612952"/>
          </a:xfrm>
          <a:prstGeom prst="roundRect">
            <a:avLst>
              <a:gd name="adj" fmla="val 0"/>
            </a:avLst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1800" dirty="0" err="1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ModelAndView</a:t>
            </a:r>
            <a:endParaRPr lang="en-US" altLang="ko-KR" sz="1800" dirty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pPr lvl="0"/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정보와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View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를 전달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29" name="Google Shape;426;p44"/>
          <p:cNvSpPr/>
          <p:nvPr/>
        </p:nvSpPr>
        <p:spPr>
          <a:xfrm>
            <a:off x="4279446" y="3926529"/>
            <a:ext cx="1870547" cy="574617"/>
          </a:xfrm>
          <a:prstGeom prst="roundRect">
            <a:avLst>
              <a:gd name="adj" fmla="val 0"/>
            </a:avLst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1800" dirty="0" err="1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ViewResolver</a:t>
            </a:r>
            <a:endParaRPr lang="en-US" altLang="ko-KR" sz="1800" dirty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pPr lvl="0"/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View 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파일 경로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30" name="Google Shape;426;p44"/>
          <p:cNvSpPr/>
          <p:nvPr/>
        </p:nvSpPr>
        <p:spPr>
          <a:xfrm>
            <a:off x="2262228" y="3958405"/>
            <a:ext cx="1363269" cy="510867"/>
          </a:xfrm>
          <a:prstGeom prst="roundRect">
            <a:avLst>
              <a:gd name="adj" fmla="val 0"/>
            </a:avLst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18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View</a:t>
            </a:r>
          </a:p>
          <a:p>
            <a:pPr lvl="0"/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출력 화면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cxnSp>
        <p:nvCxnSpPr>
          <p:cNvPr id="31" name="직선 화살표 연결선 30"/>
          <p:cNvCxnSpPr>
            <a:stCxn id="25" idx="3"/>
            <a:endCxn id="13" idx="1"/>
          </p:cNvCxnSpPr>
          <p:nvPr/>
        </p:nvCxnSpPr>
        <p:spPr>
          <a:xfrm flipV="1">
            <a:off x="1841313" y="2654791"/>
            <a:ext cx="423975" cy="327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30" idx="0"/>
          </p:cNvCxnSpPr>
          <p:nvPr/>
        </p:nvCxnSpPr>
        <p:spPr>
          <a:xfrm flipV="1">
            <a:off x="2943863" y="2901995"/>
            <a:ext cx="0" cy="1056410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endCxn id="29" idx="0"/>
          </p:cNvCxnSpPr>
          <p:nvPr/>
        </p:nvCxnSpPr>
        <p:spPr>
          <a:xfrm>
            <a:off x="4313940" y="2905219"/>
            <a:ext cx="900780" cy="1021310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8" idx="1"/>
            <a:endCxn id="13" idx="3"/>
          </p:cNvCxnSpPr>
          <p:nvPr/>
        </p:nvCxnSpPr>
        <p:spPr>
          <a:xfrm flipH="1">
            <a:off x="4708788" y="2654791"/>
            <a:ext cx="1011865" cy="0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27" idx="2"/>
            <a:endCxn id="28" idx="0"/>
          </p:cNvCxnSpPr>
          <p:nvPr/>
        </p:nvCxnSpPr>
        <p:spPr>
          <a:xfrm>
            <a:off x="6730903" y="1860027"/>
            <a:ext cx="0" cy="488288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4" idx="3"/>
            <a:endCxn id="27" idx="1"/>
          </p:cNvCxnSpPr>
          <p:nvPr/>
        </p:nvCxnSpPr>
        <p:spPr>
          <a:xfrm>
            <a:off x="4373032" y="1536674"/>
            <a:ext cx="1614535" cy="0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13" idx="0"/>
            <a:endCxn id="14" idx="2"/>
          </p:cNvCxnSpPr>
          <p:nvPr/>
        </p:nvCxnSpPr>
        <p:spPr>
          <a:xfrm flipH="1" flipV="1">
            <a:off x="3487036" y="1812069"/>
            <a:ext cx="2" cy="580072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22" idx="1"/>
            <a:endCxn id="27" idx="3"/>
          </p:cNvCxnSpPr>
          <p:nvPr/>
        </p:nvCxnSpPr>
        <p:spPr>
          <a:xfrm flipH="1">
            <a:off x="7474239" y="1536674"/>
            <a:ext cx="580708" cy="0"/>
          </a:xfrm>
          <a:prstGeom prst="straightConnector1">
            <a:avLst/>
          </a:prstGeom>
          <a:ln w="28575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Spring MVC&gt; 파일 업로드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4363" y="1092358"/>
            <a:ext cx="1582186" cy="64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직선 화살표 연결선 76"/>
          <p:cNvCxnSpPr>
            <a:stCxn id="29" idx="1"/>
            <a:endCxn id="30" idx="3"/>
          </p:cNvCxnSpPr>
          <p:nvPr/>
        </p:nvCxnSpPr>
        <p:spPr>
          <a:xfrm flipH="1">
            <a:off x="3625497" y="4213838"/>
            <a:ext cx="653949" cy="1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429;p44"/>
          <p:cNvSpPr/>
          <p:nvPr/>
        </p:nvSpPr>
        <p:spPr>
          <a:xfrm>
            <a:off x="2499211" y="3338535"/>
            <a:ext cx="889301" cy="198776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ko-KR" sz="1100" strike="sngStrike" dirty="0" err="1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Intercepter</a:t>
            </a:r>
            <a:endParaRPr sz="1100" strike="sngStrik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427;p44"/>
          <p:cNvSpPr/>
          <p:nvPr/>
        </p:nvSpPr>
        <p:spPr>
          <a:xfrm>
            <a:off x="4576347" y="1324747"/>
            <a:ext cx="1207903" cy="415983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1100" dirty="0" err="1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Intercepter</a:t>
            </a:r>
            <a:endParaRPr lang="en-US" altLang="ko-KR" sz="1100" dirty="0" smtClean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r>
              <a:rPr lang="en-US" altLang="ko-KR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viewName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 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전달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692383" y="612259"/>
            <a:ext cx="76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6" action="ppaction://hlinksldjump"/>
              </a:rPr>
              <a:t>&gt;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6" action="ppaction://hlinksldjump"/>
              </a:rPr>
              <a:t>부록</a:t>
            </a:r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6" action="ppaction://hlinksldjump"/>
              </a:rPr>
              <a:t>3</a:t>
            </a:r>
            <a:endParaRPr lang="ko-KR" altLang="en-US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255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err="1" smtClean="0">
                <a:solidFill>
                  <a:srgbClr val="252525"/>
                </a:solidFill>
              </a:rPr>
              <a:t>웹개발</a:t>
            </a:r>
            <a:r>
              <a:rPr lang="ko-KR" altLang="en-US" sz="3200" dirty="0" smtClean="0">
                <a:solidFill>
                  <a:srgbClr val="252525"/>
                </a:solidFill>
              </a:rPr>
              <a:t> 기술 개요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44975" cy="388307"/>
          </a:xfrm>
        </p:spPr>
        <p:txBody>
          <a:bodyPr/>
          <a:lstStyle/>
          <a:p>
            <a:r>
              <a:rPr lang="ko-KR" altLang="en-US" dirty="0" smtClean="0"/>
              <a:t>쇼핑몰 웹 동작 프로세스과정</a:t>
            </a:r>
            <a:r>
              <a:rPr lang="en-US" altLang="ko-KR" dirty="0" smtClean="0"/>
              <a:t>(request, response)</a:t>
            </a:r>
            <a:endParaRPr lang="ko-KR" altLang="en-US" dirty="0"/>
          </a:p>
        </p:txBody>
      </p:sp>
      <p:cxnSp>
        <p:nvCxnSpPr>
          <p:cNvPr id="5" name="꺾인 연결선 4"/>
          <p:cNvCxnSpPr>
            <a:stCxn id="16" idx="0"/>
            <a:endCxn id="21" idx="0"/>
          </p:cNvCxnSpPr>
          <p:nvPr/>
        </p:nvCxnSpPr>
        <p:spPr>
          <a:xfrm rot="16200000" flipH="1">
            <a:off x="4532402" y="-1160098"/>
            <a:ext cx="188918" cy="7138427"/>
          </a:xfrm>
          <a:prstGeom prst="bentConnector3">
            <a:avLst>
              <a:gd name="adj1" fmla="val -385016"/>
            </a:avLst>
          </a:prstGeom>
          <a:ln w="25400">
            <a:solidFill>
              <a:srgbClr val="37333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26" idx="2"/>
            <a:endCxn id="16" idx="2"/>
          </p:cNvCxnSpPr>
          <p:nvPr/>
        </p:nvCxnSpPr>
        <p:spPr>
          <a:xfrm rot="5400000" flipH="1">
            <a:off x="4613865" y="-86091"/>
            <a:ext cx="40911" cy="7153345"/>
          </a:xfrm>
          <a:prstGeom prst="bentConnector3">
            <a:avLst>
              <a:gd name="adj1" fmla="val -1761101"/>
            </a:avLst>
          </a:prstGeom>
          <a:ln w="25400">
            <a:solidFill>
              <a:srgbClr val="37333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6" idx="3"/>
            <a:endCxn id="21" idx="1"/>
          </p:cNvCxnSpPr>
          <p:nvPr/>
        </p:nvCxnSpPr>
        <p:spPr>
          <a:xfrm flipV="1">
            <a:off x="1768386" y="2882524"/>
            <a:ext cx="6090542" cy="9867"/>
          </a:xfrm>
          <a:prstGeom prst="straightConnector1">
            <a:avLst/>
          </a:prstGeom>
          <a:ln w="25400">
            <a:solidFill>
              <a:srgbClr val="373334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4878" y="1204233"/>
            <a:ext cx="1725538" cy="769441"/>
          </a:xfrm>
          <a:prstGeom prst="rect">
            <a:avLst/>
          </a:prstGeom>
          <a:solidFill>
            <a:schemeClr val="bg1"/>
          </a:solidFill>
          <a:ln w="25400">
            <a:solidFill>
              <a:srgbClr val="37333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Request</a:t>
            </a:r>
            <a:endParaRPr lang="en-US" altLang="ko-KR" dirty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&lt;</a:t>
            </a: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form&gt;, 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Uri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Get: Http </a:t>
            </a: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RequestLine</a:t>
            </a:r>
            <a:endParaRPr lang="en-US" altLang="ko-KR" sz="1000" dirty="0" smtClean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Post: 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Http Body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51059" y="1025027"/>
            <a:ext cx="3151599" cy="1138773"/>
          </a:xfrm>
          <a:prstGeom prst="rect">
            <a:avLst/>
          </a:prstGeom>
          <a:solidFill>
            <a:schemeClr val="bg1"/>
          </a:solidFill>
          <a:ln w="25400">
            <a:solidFill>
              <a:srgbClr val="37333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Servlet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request.parameter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: String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MultipartRequest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: File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Spring Annotation </a:t>
            </a:r>
            <a:r>
              <a:rPr lang="en-US" altLang="ko-KR" sz="8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@</a:t>
            </a:r>
            <a:r>
              <a:rPr lang="en-US" altLang="ko-KR" sz="10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RequestParam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: Map&lt;</a:t>
            </a: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String,String</a:t>
            </a: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&gt;,</a:t>
            </a:r>
            <a:r>
              <a:rPr lang="en-US" altLang="ko-KR" sz="10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int,String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@</a:t>
            </a:r>
            <a:r>
              <a:rPr lang="en-US" altLang="ko-KR" sz="10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ModelAttribute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: DTO</a:t>
            </a:r>
            <a:endParaRPr lang="ko-KR" altLang="en-US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06491" y="3719689"/>
            <a:ext cx="2440734" cy="1138773"/>
          </a:xfrm>
          <a:prstGeom prst="rect">
            <a:avLst/>
          </a:prstGeom>
          <a:solidFill>
            <a:schemeClr val="bg1"/>
          </a:solidFill>
          <a:ln w="25400">
            <a:solidFill>
              <a:srgbClr val="37333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Servlet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response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session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Spring MVC</a:t>
            </a:r>
            <a:endParaRPr lang="en-US" altLang="ko-KR" dirty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Model And View: </a:t>
            </a: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view,obj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ResponseEntity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: http </a:t>
            </a: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Header,body</a:t>
            </a:r>
            <a:endParaRPr lang="ko-KR" altLang="en-US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4479" y="2577747"/>
            <a:ext cx="1924762" cy="630942"/>
          </a:xfrm>
          <a:prstGeom prst="rect">
            <a:avLst/>
          </a:prstGeom>
          <a:solidFill>
            <a:schemeClr val="bg1"/>
          </a:solidFill>
          <a:ln w="25400">
            <a:solidFill>
              <a:srgbClr val="37333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Ajax(</a:t>
            </a:r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비동기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)</a:t>
            </a:r>
            <a:endParaRPr lang="en-US" altLang="ko-KR" dirty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</a:endParaRPr>
          </a:p>
          <a:p>
            <a:pPr algn="r"/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parameter→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←@</a:t>
            </a: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responsebody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: </a:t>
            </a: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Json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,</a:t>
            </a: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text</a:t>
            </a:r>
            <a:endParaRPr lang="ko-KR" altLang="en-US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56033" y="1281178"/>
            <a:ext cx="1360944" cy="615553"/>
          </a:xfrm>
          <a:prstGeom prst="rect">
            <a:avLst/>
          </a:prstGeom>
          <a:solidFill>
            <a:schemeClr val="bg1"/>
          </a:solidFill>
          <a:ln w="25400">
            <a:solidFill>
              <a:srgbClr val="37333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Servlet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request.attribute</a:t>
            </a:r>
            <a:endParaRPr lang="en-US" altLang="ko-KR" sz="1000" dirty="0" smtClean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Session: 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Object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46909" y="2314656"/>
            <a:ext cx="1421477" cy="1176396"/>
            <a:chOff x="197600" y="1930388"/>
            <a:chExt cx="1421477" cy="1176396"/>
          </a:xfrm>
        </p:grpSpPr>
        <p:pic>
          <p:nvPicPr>
            <p:cNvPr id="16" name="Picture 4" descr="컴퓨터 일러스트 PNG, AI 무료 다운로드 (2022년) - 리틀딥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236" t="24261" r="4674" b="3321"/>
            <a:stretch/>
          </p:blipFill>
          <p:spPr bwMode="auto">
            <a:xfrm>
              <a:off x="197600" y="1930388"/>
              <a:ext cx="1421477" cy="115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226694" y="2799007"/>
              <a:ext cx="13383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Client</a:t>
              </a:r>
              <a:endPara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858928" y="2503574"/>
            <a:ext cx="704130" cy="1007462"/>
            <a:chOff x="7407838" y="1684398"/>
            <a:chExt cx="1338349" cy="1703658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7838" y="1684398"/>
              <a:ext cx="1281639" cy="1281639"/>
            </a:xfrm>
            <a:prstGeom prst="rect">
              <a:avLst/>
            </a:prstGeom>
          </p:spPr>
        </p:pic>
        <p:sp>
          <p:nvSpPr>
            <p:cNvPr id="26" name="직사각형 25"/>
            <p:cNvSpPr/>
            <p:nvPr/>
          </p:nvSpPr>
          <p:spPr>
            <a:xfrm>
              <a:off x="7407838" y="2867593"/>
              <a:ext cx="1338349" cy="5204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DB</a:t>
              </a:r>
              <a:endPara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692383" y="612259"/>
            <a:ext cx="76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5" action="ppaction://hlinksldjump"/>
              </a:rPr>
              <a:t>&gt;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5" action="ppaction://hlinksldjump"/>
              </a:rPr>
              <a:t>부록</a:t>
            </a:r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5" action="ppaction://hlinksldjump"/>
              </a:rPr>
              <a:t>4</a:t>
            </a:r>
            <a:endParaRPr lang="ko-KR" altLang="en-US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74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2"/>
          <p:cNvSpPr txBox="1">
            <a:spLocks noGrp="1"/>
          </p:cNvSpPr>
          <p:nvPr>
            <p:ph type="title"/>
          </p:nvPr>
        </p:nvSpPr>
        <p:spPr>
          <a:xfrm flipH="1">
            <a:off x="3821950" y="142332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600" dirty="0">
                <a:solidFill>
                  <a:srgbClr val="90CCFA"/>
                </a:solidFill>
              </a:rPr>
              <a:t>쇼핑몰 웹 </a:t>
            </a:r>
            <a:r>
              <a:rPr lang="en-US" altLang="ko-KR" sz="3600" dirty="0">
                <a:solidFill>
                  <a:srgbClr val="90CCFA"/>
                </a:solidFill>
              </a:rPr>
              <a:t/>
            </a:r>
            <a:br>
              <a:rPr lang="en-US" altLang="ko-KR" sz="3600" dirty="0">
                <a:solidFill>
                  <a:srgbClr val="90CCFA"/>
                </a:solidFill>
              </a:rPr>
            </a:br>
            <a:r>
              <a:rPr lang="ko-KR" altLang="en-US" sz="3600" dirty="0" smtClean="0">
                <a:solidFill>
                  <a:srgbClr val="90CCFA"/>
                </a:solidFill>
              </a:rPr>
              <a:t>설계 </a:t>
            </a:r>
            <a:endParaRPr sz="3600" dirty="0">
              <a:solidFill>
                <a:srgbClr val="2525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06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설계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ko-KR" altLang="en-US" dirty="0" smtClean="0"/>
              <a:t>사용 툴 및 프레임워크</a:t>
            </a:r>
            <a:endParaRPr lang="ko-KR" altLang="en-US" dirty="0"/>
          </a:p>
        </p:txBody>
      </p:sp>
      <p:graphicFrame>
        <p:nvGraphicFramePr>
          <p:cNvPr id="8" name="Google Shape;287;p39"/>
          <p:cNvGraphicFramePr/>
          <p:nvPr>
            <p:extLst>
              <p:ext uri="{D42A27DB-BD31-4B8C-83A1-F6EECF244321}">
                <p14:modId xmlns:p14="http://schemas.microsoft.com/office/powerpoint/2010/main" val="549342599"/>
              </p:ext>
            </p:extLst>
          </p:nvPr>
        </p:nvGraphicFramePr>
        <p:xfrm>
          <a:off x="976625" y="1240487"/>
          <a:ext cx="7454575" cy="3137000"/>
        </p:xfrm>
        <a:graphic>
          <a:graphicData uri="http://schemas.openxmlformats.org/drawingml/2006/table">
            <a:tbl>
              <a:tblPr>
                <a:noFill/>
                <a:tableStyleId>{1348BA6A-3095-426A-B975-EE17E0731642}</a:tableStyleId>
              </a:tblPr>
              <a:tblGrid>
                <a:gridCol w="1348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9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31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7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Montserrat ExtraBold"/>
                        </a:rPr>
                        <a:t>IDE</a:t>
                      </a:r>
                      <a:endParaRPr sz="1400" b="1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Spectral Light"/>
                        </a:rPr>
                        <a:t>Eclipse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Spectral Light"/>
                        </a:rPr>
                        <a:t>VisualStudioCode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Spectral Light"/>
                        </a:rPr>
                        <a:t>SublimeText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1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Montserrat ExtraBold"/>
                        </a:rPr>
                        <a:t>DBMS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Spectral Light"/>
                        </a:rPr>
                        <a:t>Oracle RDBMS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F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0CCF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lt1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Montserrat ExtraBold"/>
                        </a:rPr>
                        <a:t>WAS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Spectral Light"/>
                        </a:rPr>
                        <a:t>Apache Tomcat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88DE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88DE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lt1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Montserrat ExtraBold"/>
                        </a:rPr>
                        <a:t>Build Tool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Spectral Light"/>
                        </a:rPr>
                        <a:t>Maven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1E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3C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lt1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3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934554"/>
                  </a:ext>
                </a:extLst>
              </a:tr>
              <a:tr h="62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Montserrat ExtraBold"/>
                        </a:rPr>
                        <a:t>Frame Work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Spectral Light"/>
                        </a:rPr>
                        <a:t>Spring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err="1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Spectral Light"/>
                        </a:rPr>
                        <a:t>Mybatis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Spectral Light"/>
                        </a:rPr>
                        <a:t>Tiles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51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658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69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egant Blu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3289</TotalTime>
  <Words>2592</Words>
  <Application>Microsoft Office PowerPoint</Application>
  <PresentationFormat>화면 슬라이드 쇼(16:9)</PresentationFormat>
  <Paragraphs>706</Paragraphs>
  <Slides>39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3" baseType="lpstr">
      <vt:lpstr>Montserrat Light</vt:lpstr>
      <vt:lpstr>Arvo</vt:lpstr>
      <vt:lpstr>Roboto</vt:lpstr>
      <vt:lpstr>Arial</vt:lpstr>
      <vt:lpstr>Montserrat ExtraBold</vt:lpstr>
      <vt:lpstr>Montserrat</vt:lpstr>
      <vt:lpstr>Spectral Light</vt:lpstr>
      <vt:lpstr>Spectral ExtraBold</vt:lpstr>
      <vt:lpstr>KoPub바탕체_Pro Light</vt:lpstr>
      <vt:lpstr>Arial Unicode MS</vt:lpstr>
      <vt:lpstr>맑은 고딕</vt:lpstr>
      <vt:lpstr>Wingdings</vt:lpstr>
      <vt:lpstr>KoPub돋움체_Pro Bold</vt:lpstr>
      <vt:lpstr>Elegant Blue</vt:lpstr>
      <vt:lpstr>스프링을 활용한 쇼핑몰 웹 개발 </vt:lpstr>
      <vt:lpstr> 웹개발 기술 개요</vt:lpstr>
      <vt:lpstr>웹개발 기술 개요</vt:lpstr>
      <vt:lpstr>웹개발 기술 개요</vt:lpstr>
      <vt:lpstr>웹개발 기술 개요</vt:lpstr>
      <vt:lpstr>웹개발 기술 개요</vt:lpstr>
      <vt:lpstr>웹개발 기술 개요</vt:lpstr>
      <vt:lpstr>쇼핑몰 웹  설계 </vt:lpstr>
      <vt:lpstr>쇼핑몰 웹 설계</vt:lpstr>
      <vt:lpstr>쇼핑몰 웹 설계</vt:lpstr>
      <vt:lpstr>쇼핑몰 웹 설계</vt:lpstr>
      <vt:lpstr>쇼핑몰 웹 설계</vt:lpstr>
      <vt:lpstr>쇼핑몰 웹 설계</vt:lpstr>
      <vt:lpstr>쇼핑몰 웹 설계</vt:lpstr>
      <vt:lpstr>쇼핑몰 웹 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Thanks!</vt:lpstr>
      <vt:lpstr>Reference</vt:lpstr>
      <vt:lpstr>부록</vt:lpstr>
      <vt:lpstr>부록</vt:lpstr>
      <vt:lpstr>부록</vt:lpstr>
      <vt:lpstr>부록</vt:lpstr>
      <vt:lpstr>부록</vt:lpstr>
      <vt:lpstr>부록</vt:lpstr>
      <vt:lpstr>부록</vt:lpstr>
      <vt:lpstr>부록</vt:lpstr>
      <vt:lpstr>부록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</dc:title>
  <dc:creator>409</dc:creator>
  <cp:lastModifiedBy>409</cp:lastModifiedBy>
  <cp:revision>236</cp:revision>
  <dcterms:modified xsi:type="dcterms:W3CDTF">2022-10-17T00:54:31Z</dcterms:modified>
</cp:coreProperties>
</file>